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76" r:id="rId2"/>
    <p:sldId id="380" r:id="rId3"/>
    <p:sldId id="382" r:id="rId4"/>
    <p:sldId id="383" r:id="rId5"/>
    <p:sldId id="384" r:id="rId6"/>
    <p:sldId id="385" r:id="rId7"/>
    <p:sldId id="375" r:id="rId8"/>
    <p:sldId id="363" r:id="rId9"/>
    <p:sldId id="368" r:id="rId10"/>
    <p:sldId id="369" r:id="rId11"/>
    <p:sldId id="390" r:id="rId12"/>
    <p:sldId id="386" r:id="rId13"/>
    <p:sldId id="389" r:id="rId14"/>
    <p:sldId id="367" r:id="rId15"/>
    <p:sldId id="397" r:id="rId16"/>
    <p:sldId id="398" r:id="rId17"/>
    <p:sldId id="403" r:id="rId18"/>
    <p:sldId id="399" r:id="rId19"/>
    <p:sldId id="400" r:id="rId20"/>
    <p:sldId id="405" r:id="rId21"/>
    <p:sldId id="401" r:id="rId22"/>
    <p:sldId id="404" r:id="rId23"/>
    <p:sldId id="373" r:id="rId24"/>
    <p:sldId id="374" r:id="rId25"/>
    <p:sldId id="396" r:id="rId26"/>
    <p:sldId id="392" r:id="rId27"/>
    <p:sldId id="393"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4A4A"/>
    <a:srgbClr val="A52BF5"/>
    <a:srgbClr val="2F2F2F"/>
    <a:srgbClr val="BE3E41"/>
    <a:srgbClr val="6A5355"/>
    <a:srgbClr val="35084F"/>
    <a:srgbClr val="6409A8"/>
    <a:srgbClr val="015370"/>
    <a:srgbClr val="F5F4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01" autoAdjust="0"/>
    <p:restoredTop sz="93883" autoAdjust="0"/>
  </p:normalViewPr>
  <p:slideViewPr>
    <p:cSldViewPr snapToGrid="0">
      <p:cViewPr varScale="1">
        <p:scale>
          <a:sx n="65" d="100"/>
          <a:sy n="65" d="100"/>
        </p:scale>
        <p:origin x="1028" y="-84"/>
      </p:cViewPr>
      <p:guideLst/>
    </p:cSldViewPr>
  </p:slideViewPr>
  <p:notesTextViewPr>
    <p:cViewPr>
      <p:scale>
        <a:sx n="125" d="100"/>
        <a:sy n="125" d="100"/>
      </p:scale>
      <p:origin x="0" y="-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E658B-5FC6-4645-8B50-CA621E22F4F3}" type="datetimeFigureOut">
              <a:rPr lang="fr-FR" smtClean="0"/>
              <a:t>13/10/2024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BC569-DA52-406A-A645-92A9CDD0DDF7}" type="slidenum">
              <a:rPr lang="fr-FR" smtClean="0"/>
              <a:t>‹N°›</a:t>
            </a:fld>
            <a:endParaRPr lang="fr-FR"/>
          </a:p>
        </p:txBody>
      </p:sp>
    </p:spTree>
    <p:extLst>
      <p:ext uri="{BB962C8B-B14F-4D97-AF65-F5344CB8AC3E}">
        <p14:creationId xmlns:p14="http://schemas.microsoft.com/office/powerpoint/2010/main" val="1494467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1</a:t>
            </a:fld>
            <a:endParaRPr lang="fr-FR"/>
          </a:p>
        </p:txBody>
      </p:sp>
    </p:spTree>
    <p:extLst>
      <p:ext uri="{BB962C8B-B14F-4D97-AF65-F5344CB8AC3E}">
        <p14:creationId xmlns:p14="http://schemas.microsoft.com/office/powerpoint/2010/main" val="127504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Qu'est-ce que la détection d’objets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highlight>
                  <a:srgbClr val="FFFF00"/>
                </a:highlight>
              </a:rPr>
              <a:t>Avant de répondre on peut extraire deux mots 2 mots clé , détection qui vient du verbe détecter et Objet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highlight>
                  <a:srgbClr val="FFFF00"/>
                </a:highlight>
              </a:rPr>
              <a:t> </a:t>
            </a:r>
          </a:p>
        </p:txBody>
      </p:sp>
      <p:sp>
        <p:nvSpPr>
          <p:cNvPr id="4" name="Slide Number Placeholder 3"/>
          <p:cNvSpPr>
            <a:spLocks noGrp="1"/>
          </p:cNvSpPr>
          <p:nvPr>
            <p:ph type="sldNum" sz="quarter" idx="5"/>
          </p:nvPr>
        </p:nvSpPr>
        <p:spPr/>
        <p:txBody>
          <a:bodyPr/>
          <a:lstStyle/>
          <a:p>
            <a:fld id="{E1CBC569-DA52-406A-A645-92A9CDD0DDF7}" type="slidenum">
              <a:rPr lang="fr-FR" smtClean="0"/>
              <a:t>10</a:t>
            </a:fld>
            <a:endParaRPr lang="fr-FR"/>
          </a:p>
        </p:txBody>
      </p:sp>
    </p:spTree>
    <p:extLst>
      <p:ext uri="{BB962C8B-B14F-4D97-AF65-F5344CB8AC3E}">
        <p14:creationId xmlns:p14="http://schemas.microsoft.com/office/powerpoint/2010/main" val="1533661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bah en fin détecter revient à identifier, localiser et fournir l’emplacement précis d'un objet. Un objet est le plus petit élément visuel identifiable dans une image, reconnaissable par ses caractéristiques distinctives telles que la couleur, les contours, la luminosité, etc.</a:t>
            </a:r>
          </a:p>
        </p:txBody>
      </p:sp>
      <p:sp>
        <p:nvSpPr>
          <p:cNvPr id="4" name="Slide Number Placeholder 3"/>
          <p:cNvSpPr>
            <a:spLocks noGrp="1"/>
          </p:cNvSpPr>
          <p:nvPr>
            <p:ph type="sldNum" sz="quarter" idx="5"/>
          </p:nvPr>
        </p:nvSpPr>
        <p:spPr/>
        <p:txBody>
          <a:bodyPr/>
          <a:lstStyle/>
          <a:p>
            <a:fld id="{E1CBC569-DA52-406A-A645-92A9CDD0DDF7}" type="slidenum">
              <a:rPr lang="fr-FR" smtClean="0"/>
              <a:t>11</a:t>
            </a:fld>
            <a:endParaRPr lang="fr-FR"/>
          </a:p>
        </p:txBody>
      </p:sp>
    </p:spTree>
    <p:extLst>
      <p:ext uri="{BB962C8B-B14F-4D97-AF65-F5344CB8AC3E}">
        <p14:creationId xmlns:p14="http://schemas.microsoft.com/office/powerpoint/2010/main" val="428475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mieux comprendre, prenons l'exemple suivant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image contenant plusieurs objets tels que des personnes, des ordinateurs, des téléphones, des chaises et une 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Nous, les êtres humains, identifions facilement les objets parce que nous y sommes habitués et cela devient instinctif.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Mais comment faisons-nous cela ? C'est grâce à l'analyse des caractéristiques de l'image telles que les couleurs, les contours et la luminosité. C'est exactement la même chose pour une application de détection d'objets : elle analyse ces caractéristiques visuelles pour identifier et localiser différents objets dans une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résumé, si je soumets cette image à mon système, il l'analysera en se basant sur les caractéristiques des objets. Ensuite, il identifiera et localisera chaque objet, en dessinant des boîtes englobantes autour des objets détectés et en leur attribuant leurs étiquettes de classe correspondantes.</a:t>
            </a:r>
          </a:p>
        </p:txBody>
      </p:sp>
      <p:sp>
        <p:nvSpPr>
          <p:cNvPr id="4" name="Slide Number Placeholder 3"/>
          <p:cNvSpPr>
            <a:spLocks noGrp="1"/>
          </p:cNvSpPr>
          <p:nvPr>
            <p:ph type="sldNum" sz="quarter" idx="5"/>
          </p:nvPr>
        </p:nvSpPr>
        <p:spPr/>
        <p:txBody>
          <a:bodyPr/>
          <a:lstStyle/>
          <a:p>
            <a:fld id="{E1CBC569-DA52-406A-A645-92A9CDD0DDF7}" type="slidenum">
              <a:rPr lang="fr-FR" smtClean="0"/>
              <a:t>12</a:t>
            </a:fld>
            <a:endParaRPr lang="fr-FR"/>
          </a:p>
        </p:txBody>
      </p:sp>
    </p:spTree>
    <p:extLst>
      <p:ext uri="{BB962C8B-B14F-4D97-AF65-F5344CB8AC3E}">
        <p14:creationId xmlns:p14="http://schemas.microsoft.com/office/powerpoint/2010/main" val="4291916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fr-FR" sz="1800" i="1"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Acteurs :</a:t>
            </a:r>
            <a:endParaRPr lang="fr-FR" sz="1800" kern="1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i="1" kern="100" dirty="0">
                <a:effectLst/>
                <a:latin typeface="Verdana" panose="020B0604030504040204" pitchFamily="34" charset="0"/>
                <a:ea typeface="Calibri" panose="020F0502020204030204" pitchFamily="34" charset="0"/>
                <a:cs typeface="Times New Roman" panose="02020603050405020304" pitchFamily="18" charset="0"/>
              </a:rPr>
              <a:t>Visiteur</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 La personne qui souhaite utiliser le système pour détecter des objets.</a:t>
            </a:r>
          </a:p>
          <a:p>
            <a:pPr algn="just">
              <a:lnSpc>
                <a:spcPct val="107000"/>
              </a:lnSpc>
              <a:spcAft>
                <a:spcPts val="800"/>
              </a:spcAft>
            </a:pPr>
            <a:r>
              <a:rPr lang="fr-FR" sz="1800" b="1" i="1" kern="100" dirty="0">
                <a:effectLst/>
                <a:latin typeface="Verdana" panose="020B0604030504040204" pitchFamily="34" charset="0"/>
                <a:ea typeface="Calibri" panose="020F0502020204030204" pitchFamily="34" charset="0"/>
                <a:cs typeface="Times New Roman" panose="02020603050405020304" pitchFamily="18" charset="0"/>
              </a:rPr>
              <a:t>Utilisateur</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 Une personne authentifiée qui peut utiliser toutes les fonctionnalités du système.</a:t>
            </a:r>
          </a:p>
          <a:p>
            <a:pPr algn="just">
              <a:lnSpc>
                <a:spcPct val="107000"/>
              </a:lnSpc>
              <a:spcAft>
                <a:spcPts val="800"/>
              </a:spcAft>
            </a:pPr>
            <a:r>
              <a:rPr lang="fr-FR" sz="1800" i="1"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Cas d'utilisation :</a:t>
            </a:r>
            <a:endParaRPr lang="fr-FR" sz="1800" kern="100" dirty="0">
              <a:effectLst/>
              <a:latin typeface="Verdana" panose="020B060403050404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b="1" kern="100" dirty="0">
                <a:effectLst/>
                <a:latin typeface="Verdana" panose="020B0604030504040204" pitchFamily="34" charset="0"/>
                <a:ea typeface="Calibri" panose="020F0502020204030204" pitchFamily="34" charset="0"/>
                <a:cs typeface="Times New Roman" panose="02020603050405020304" pitchFamily="18" charset="0"/>
              </a:rPr>
              <a:t>Créer un compte</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 Ce cas d'utilisation permet à un visiteur de créer un compte utilisateur.</a:t>
            </a:r>
          </a:p>
          <a:p>
            <a:pPr algn="just">
              <a:lnSpc>
                <a:spcPct val="107000"/>
              </a:lnSpc>
              <a:spcAft>
                <a:spcPts val="800"/>
              </a:spcAft>
            </a:pPr>
            <a:r>
              <a:rPr lang="fr-FR" sz="1800" b="1" kern="100" dirty="0">
                <a:effectLst/>
                <a:latin typeface="Verdana" panose="020B0604030504040204" pitchFamily="34" charset="0"/>
                <a:ea typeface="Calibri" panose="020F0502020204030204" pitchFamily="34" charset="0"/>
                <a:cs typeface="Times New Roman" panose="02020603050405020304" pitchFamily="18" charset="0"/>
              </a:rPr>
              <a:t>S'authentifier</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 Ce cas d'utilisation permet à un visiteur de s'authentifier dans le système.</a:t>
            </a:r>
          </a:p>
          <a:p>
            <a:pPr algn="just">
              <a:lnSpc>
                <a:spcPct val="107000"/>
              </a:lnSpc>
              <a:spcAft>
                <a:spcPts val="800"/>
              </a:spcAft>
            </a:pPr>
            <a:r>
              <a:rPr lang="fr-FR" sz="1800" b="1" kern="100" dirty="0">
                <a:effectLst/>
                <a:latin typeface="Verdana" panose="020B0604030504040204" pitchFamily="34" charset="0"/>
                <a:ea typeface="Calibri" panose="020F0502020204030204" pitchFamily="34" charset="0"/>
                <a:cs typeface="Times New Roman" panose="02020603050405020304" pitchFamily="18" charset="0"/>
              </a:rPr>
              <a:t>Détecter des objets en temps réel</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 Ce cas d'utilisation permet à un utilisateur de détecter des objets en temps réel à l'aide de la caméra de son appareil.</a:t>
            </a:r>
          </a:p>
          <a:p>
            <a:pPr algn="just">
              <a:lnSpc>
                <a:spcPct val="107000"/>
              </a:lnSpc>
              <a:spcAft>
                <a:spcPts val="800"/>
              </a:spcAft>
            </a:pPr>
            <a:r>
              <a:rPr lang="fr-FR" sz="1800" b="1" kern="100" dirty="0">
                <a:effectLst/>
                <a:latin typeface="Verdana" panose="020B0604030504040204" pitchFamily="34" charset="0"/>
                <a:ea typeface="Calibri" panose="020F0502020204030204" pitchFamily="34" charset="0"/>
                <a:cs typeface="Times New Roman" panose="02020603050405020304" pitchFamily="18" charset="0"/>
              </a:rPr>
              <a:t>Détecter des objets avec sélection des fichiers existants</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 Ce cas d'utilisation permet à un utilisateur de détecter des objets à partir de fichiers existants sur son appareil ; Image ou Vidéo.</a:t>
            </a:r>
          </a:p>
          <a:p>
            <a:pPr algn="just">
              <a:lnSpc>
                <a:spcPct val="107000"/>
              </a:lnSpc>
              <a:spcAft>
                <a:spcPts val="800"/>
              </a:spcAft>
            </a:pPr>
            <a:r>
              <a:rPr lang="fr-FR" sz="1800" b="1" kern="100" dirty="0">
                <a:effectLst/>
                <a:latin typeface="Verdana" panose="020B0604030504040204" pitchFamily="34" charset="0"/>
                <a:ea typeface="Calibri" panose="020F0502020204030204" pitchFamily="34" charset="0"/>
                <a:cs typeface="Times New Roman" panose="02020603050405020304" pitchFamily="18" charset="0"/>
              </a:rPr>
              <a:t>Détecter des objets sur un vidéos YOUTUBE avec URL </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Ce cas d'utilisation permet à un utilisateur de détecter des objets dans un vidéo YOUTUBE en saisissant un 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13</a:t>
            </a:fld>
            <a:endParaRPr lang="fr-FR"/>
          </a:p>
        </p:txBody>
      </p:sp>
    </p:spTree>
    <p:extLst>
      <p:ext uri="{BB962C8B-B14F-4D97-AF65-F5344CB8AC3E}">
        <p14:creationId xmlns:p14="http://schemas.microsoft.com/office/powerpoint/2010/main" val="2146887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Calibri" panose="020F0502020204030204" pitchFamily="34" charset="0"/>
                <a:ea typeface="Calibri" panose="020F0502020204030204" pitchFamily="34" charset="0"/>
                <a:cs typeface="Arial" panose="020B0604020202020204" pitchFamily="34" charset="0"/>
              </a:rPr>
              <a:t>YOLO est une famille de modèles de détection d'objets par réseau neuronal convolutif (CNN) qui se distingue par sa capacité à réaliser une détection en temps réel. </a:t>
            </a:r>
          </a:p>
          <a:p>
            <a:endParaRPr lang="fr-FR" dirty="0"/>
          </a:p>
        </p:txBody>
      </p:sp>
      <p:sp>
        <p:nvSpPr>
          <p:cNvPr id="4" name="Slide Number Placeholder 3"/>
          <p:cNvSpPr>
            <a:spLocks noGrp="1"/>
          </p:cNvSpPr>
          <p:nvPr>
            <p:ph type="sldNum" sz="quarter" idx="5"/>
          </p:nvPr>
        </p:nvSpPr>
        <p:spPr/>
        <p:txBody>
          <a:bodyPr/>
          <a:lstStyle/>
          <a:p>
            <a:fld id="{E2134B2D-9DC5-43B6-9747-A611F78BB81A}" type="slidenum">
              <a:rPr lang="fr-FR" smtClean="0"/>
              <a:t>14</a:t>
            </a:fld>
            <a:endParaRPr lang="fr-FR"/>
          </a:p>
        </p:txBody>
      </p:sp>
    </p:spTree>
    <p:extLst>
      <p:ext uri="{BB962C8B-B14F-4D97-AF65-F5344CB8AC3E}">
        <p14:creationId xmlns:p14="http://schemas.microsoft.com/office/powerpoint/2010/main" val="4024285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dirty="0">
                <a:effectLst/>
                <a:latin typeface="Calibri" panose="020F0502020204030204" pitchFamily="34" charset="0"/>
                <a:ea typeface="Calibri" panose="020F0502020204030204" pitchFamily="34" charset="0"/>
                <a:cs typeface="Arial" panose="020B0604020202020204" pitchFamily="34" charset="0"/>
              </a:rPr>
              <a:t>elle comporte au total 24 couches </a:t>
            </a:r>
            <a:r>
              <a:rPr lang="fr-FR" sz="1800" dirty="0" err="1">
                <a:effectLst/>
                <a:latin typeface="Calibri" panose="020F0502020204030204" pitchFamily="34" charset="0"/>
                <a:ea typeface="Calibri" panose="020F0502020204030204" pitchFamily="34" charset="0"/>
                <a:cs typeface="Arial" panose="020B0604020202020204" pitchFamily="34" charset="0"/>
              </a:rPr>
              <a:t>convolutionnelles</a:t>
            </a:r>
            <a:r>
              <a:rPr lang="fr-FR" sz="1800" dirty="0">
                <a:effectLst/>
                <a:latin typeface="Calibri" panose="020F0502020204030204" pitchFamily="34" charset="0"/>
                <a:ea typeface="Calibri" panose="020F0502020204030204" pitchFamily="34" charset="0"/>
                <a:cs typeface="Arial" panose="020B0604020202020204" pitchFamily="34" charset="0"/>
              </a:rPr>
              <a:t>, quatre couches de </a:t>
            </a:r>
            <a:r>
              <a:rPr lang="fr-FR" sz="1800" dirty="0" err="1">
                <a:effectLst/>
                <a:latin typeface="Calibri" panose="020F0502020204030204" pitchFamily="34" charset="0"/>
                <a:ea typeface="Calibri" panose="020F0502020204030204" pitchFamily="34" charset="0"/>
                <a:cs typeface="Arial" panose="020B0604020202020204" pitchFamily="34" charset="0"/>
              </a:rPr>
              <a:t>pooling</a:t>
            </a:r>
            <a:r>
              <a:rPr lang="fr-FR" sz="1800" dirty="0">
                <a:effectLst/>
                <a:latin typeface="Calibri" panose="020F0502020204030204" pitchFamily="34" charset="0"/>
                <a:ea typeface="Calibri" panose="020F0502020204030204" pitchFamily="34" charset="0"/>
                <a:cs typeface="Arial" panose="020B0604020202020204" pitchFamily="34" charset="0"/>
              </a:rPr>
              <a:t> maximal et deux couches entièrement connectées.</a:t>
            </a:r>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15</a:t>
            </a:fld>
            <a:endParaRPr lang="fr-FR"/>
          </a:p>
        </p:txBody>
      </p:sp>
    </p:spTree>
    <p:extLst>
      <p:ext uri="{BB962C8B-B14F-4D97-AF65-F5344CB8AC3E}">
        <p14:creationId xmlns:p14="http://schemas.microsoft.com/office/powerpoint/2010/main" val="244470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16</a:t>
            </a:fld>
            <a:endParaRPr lang="fr-FR"/>
          </a:p>
        </p:txBody>
      </p:sp>
    </p:spTree>
    <p:extLst>
      <p:ext uri="{BB962C8B-B14F-4D97-AF65-F5344CB8AC3E}">
        <p14:creationId xmlns:p14="http://schemas.microsoft.com/office/powerpoint/2010/main" val="2985635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17</a:t>
            </a:fld>
            <a:endParaRPr lang="fr-FR"/>
          </a:p>
        </p:txBody>
      </p:sp>
    </p:spTree>
    <p:extLst>
      <p:ext uri="{BB962C8B-B14F-4D97-AF65-F5344CB8AC3E}">
        <p14:creationId xmlns:p14="http://schemas.microsoft.com/office/powerpoint/2010/main" val="38485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Cette première étape commence par diviser l'image originale (A) en cellules de grille </a:t>
            </a:r>
            <a:r>
              <a:rPr lang="fr-FR" sz="1800" kern="100" dirty="0" err="1">
                <a:effectLst/>
                <a:latin typeface="Verdana" panose="020B0604030504040204" pitchFamily="34" charset="0"/>
                <a:ea typeface="Calibri" panose="020F0502020204030204" pitchFamily="34" charset="0"/>
                <a:cs typeface="Times New Roman" panose="02020603050405020304" pitchFamily="18" charset="0"/>
              </a:rPr>
              <a:t>NxN</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de forme égale, où N dans notre cas est 4 comme indiqué sur l'image de droite. Chaque cellule de la grille est chargée de localiser et de prédire la classe de l'objet qu'elle couvre, ainsi que la valeur de probabilité/confiance.</a:t>
            </a:r>
            <a:endParaRPr lang="en-US" sz="1800" kern="100" dirty="0">
              <a:effectLst/>
              <a:latin typeface="Verdana" panose="020B0604030504040204" pitchFamily="34" charset="0"/>
              <a:ea typeface="Calibri" panose="020F0502020204030204" pitchFamily="34" charset="0"/>
              <a:cs typeface="Times New Roman" panose="02020603050405020304" pitchFamily="18" charset="0"/>
            </a:endParaRPr>
          </a:p>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18</a:t>
            </a:fld>
            <a:endParaRPr lang="fr-FR"/>
          </a:p>
        </p:txBody>
      </p:sp>
    </p:spTree>
    <p:extLst>
      <p:ext uri="{BB962C8B-B14F-4D97-AF65-F5344CB8AC3E}">
        <p14:creationId xmlns:p14="http://schemas.microsoft.com/office/powerpoint/2010/main" val="3792952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Chaque boîte englobante est représentée par un vecteur Y Et YOLO utilise un seul module de régression pour prédire les attributs de chaque boîte englobante. </a:t>
            </a:r>
          </a:p>
          <a:p>
            <a:endParaRPr lang="fr-FR" dirty="0"/>
          </a:p>
          <a:p>
            <a:r>
              <a:rPr lang="fr-FR" b="1" dirty="0"/>
              <a:t>Format du vecteur Y :</a:t>
            </a:r>
            <a:r>
              <a:rPr lang="fr-FR" dirty="0"/>
              <a:t> Le vecteur Y a la forme suivante :</a:t>
            </a:r>
          </a:p>
          <a:p>
            <a:pPr>
              <a:buFont typeface="Arial" panose="020B0604020202020204" pitchFamily="34" charset="0"/>
              <a:buChar char="•"/>
            </a:pPr>
            <a:r>
              <a:rPr lang="fr-FR" dirty="0"/>
              <a:t>Y=[pc,bx,by,bh,bw,c1,c2]</a:t>
            </a:r>
          </a:p>
          <a:p>
            <a:pPr>
              <a:buFont typeface="Arial" panose="020B0604020202020204" pitchFamily="34" charset="0"/>
              <a:buChar char="•"/>
            </a:pPr>
            <a:r>
              <a:rPr lang="fr-FR" b="1" dirty="0"/>
              <a:t>pc (Probabilité de classe)</a:t>
            </a:r>
            <a:r>
              <a:rPr lang="fr-FR" dirty="0"/>
              <a:t> : Indique la probabilité qu'il y ait un objet dans la grille correspondante. Par exemple, si pc &gt; 0, cela signifie qu'il y a un objet dans la grille.</a:t>
            </a:r>
          </a:p>
          <a:p>
            <a:pPr>
              <a:buFont typeface="Arial" panose="020B0604020202020204" pitchFamily="34" charset="0"/>
              <a:buChar char="•"/>
            </a:pPr>
            <a:r>
              <a:rPr lang="fr-FR" b="1" dirty="0" err="1"/>
              <a:t>bx</a:t>
            </a:r>
            <a:r>
              <a:rPr lang="fr-FR" b="1" dirty="0"/>
              <a:t>, by (Coordonnées du centre)</a:t>
            </a:r>
            <a:r>
              <a:rPr lang="fr-FR" dirty="0"/>
              <a:t> : Représentent les coordonnées du centre du cadre de délimitation par rapport à la cellule de la grille englobante.</a:t>
            </a:r>
          </a:p>
          <a:p>
            <a:pPr>
              <a:buFont typeface="Arial" panose="020B0604020202020204" pitchFamily="34" charset="0"/>
              <a:buChar char="•"/>
            </a:pPr>
            <a:r>
              <a:rPr lang="fr-FR" b="1" dirty="0" err="1"/>
              <a:t>bh</a:t>
            </a:r>
            <a:r>
              <a:rPr lang="fr-FR" b="1" dirty="0"/>
              <a:t>, </a:t>
            </a:r>
            <a:r>
              <a:rPr lang="fr-FR" b="1" dirty="0" err="1"/>
              <a:t>bw</a:t>
            </a:r>
            <a:r>
              <a:rPr lang="fr-FR" b="1" dirty="0"/>
              <a:t> (Hauteur et largeur)</a:t>
            </a:r>
            <a:r>
              <a:rPr lang="fr-FR" dirty="0"/>
              <a:t> : Désignent respectivement la hauteur et la largeur du cadre de délimitation par rapport à la cellule de la grille englobante.</a:t>
            </a:r>
          </a:p>
          <a:p>
            <a:pPr>
              <a:buFont typeface="Arial" panose="020B0604020202020204" pitchFamily="34" charset="0"/>
              <a:buChar char="•"/>
            </a:pPr>
            <a:r>
              <a:rPr lang="fr-FR" b="1" dirty="0"/>
              <a:t>c1, c2 (Classes)</a:t>
            </a:r>
            <a:r>
              <a:rPr lang="fr-FR" dirty="0"/>
              <a:t> : Dénotent les classes auxquelles l'objet appartient (par exemple, "Player" et "Ball"). Il peut y avoir plus de classes selon les besoins du cas d'utilisation.</a:t>
            </a:r>
          </a:p>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19</a:t>
            </a:fld>
            <a:endParaRPr lang="fr-FR"/>
          </a:p>
        </p:txBody>
      </p:sp>
    </p:spTree>
    <p:extLst>
      <p:ext uri="{BB962C8B-B14F-4D97-AF65-F5344CB8AC3E}">
        <p14:creationId xmlns:p14="http://schemas.microsoft.com/office/powerpoint/2010/main" val="20422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2</a:t>
            </a:fld>
            <a:endParaRPr lang="fr-FR"/>
          </a:p>
        </p:txBody>
      </p:sp>
    </p:spTree>
    <p:extLst>
      <p:ext uri="{BB962C8B-B14F-4D97-AF65-F5344CB8AC3E}">
        <p14:creationId xmlns:p14="http://schemas.microsoft.com/office/powerpoint/2010/main" val="1198257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Chaque boîte englobante est représentée par un vecteur Y Et YOLO utilise un seul module de régression pour prédire les attributs de chaque boîte englobante. </a:t>
            </a:r>
          </a:p>
          <a:p>
            <a:endParaRPr lang="fr-FR" dirty="0"/>
          </a:p>
          <a:p>
            <a:r>
              <a:rPr lang="fr-FR" b="1" dirty="0"/>
              <a:t>Format du vecteur Y :</a:t>
            </a:r>
            <a:r>
              <a:rPr lang="fr-FR" dirty="0"/>
              <a:t> Le vecteur Y a la forme suivante :</a:t>
            </a:r>
          </a:p>
          <a:p>
            <a:pPr>
              <a:buFont typeface="Arial" panose="020B0604020202020204" pitchFamily="34" charset="0"/>
              <a:buChar char="•"/>
            </a:pPr>
            <a:r>
              <a:rPr lang="fr-FR" dirty="0"/>
              <a:t>Y=[pc,bx,by,bh,bw,c1,c2]</a:t>
            </a:r>
          </a:p>
          <a:p>
            <a:pPr>
              <a:buFont typeface="Arial" panose="020B0604020202020204" pitchFamily="34" charset="0"/>
              <a:buChar char="•"/>
            </a:pPr>
            <a:r>
              <a:rPr lang="fr-FR" b="1" dirty="0"/>
              <a:t>pc (Probabilité de classe)</a:t>
            </a:r>
            <a:r>
              <a:rPr lang="fr-FR" dirty="0"/>
              <a:t> : Indique la probabilité qu'il y ait un objet dans la grille correspondante. Par exemple, si pc &gt; 0, cela signifie qu'il y a un objet dans la grille.</a:t>
            </a:r>
          </a:p>
          <a:p>
            <a:pPr>
              <a:buFont typeface="Arial" panose="020B0604020202020204" pitchFamily="34" charset="0"/>
              <a:buChar char="•"/>
            </a:pPr>
            <a:r>
              <a:rPr lang="fr-FR" b="1" dirty="0" err="1"/>
              <a:t>bx</a:t>
            </a:r>
            <a:r>
              <a:rPr lang="fr-FR" b="1" dirty="0"/>
              <a:t>, by (Coordonnées du centre)</a:t>
            </a:r>
            <a:r>
              <a:rPr lang="fr-FR" dirty="0"/>
              <a:t> : Représentent les coordonnées du centre du cadre de délimitation par rapport à la cellule de la grille englobante.</a:t>
            </a:r>
          </a:p>
          <a:p>
            <a:pPr>
              <a:buFont typeface="Arial" panose="020B0604020202020204" pitchFamily="34" charset="0"/>
              <a:buChar char="•"/>
            </a:pPr>
            <a:r>
              <a:rPr lang="fr-FR" b="1" dirty="0" err="1"/>
              <a:t>bh</a:t>
            </a:r>
            <a:r>
              <a:rPr lang="fr-FR" b="1" dirty="0"/>
              <a:t>, </a:t>
            </a:r>
            <a:r>
              <a:rPr lang="fr-FR" b="1" dirty="0" err="1"/>
              <a:t>bw</a:t>
            </a:r>
            <a:r>
              <a:rPr lang="fr-FR" b="1" dirty="0"/>
              <a:t> (Hauteur et largeur)</a:t>
            </a:r>
            <a:r>
              <a:rPr lang="fr-FR" dirty="0"/>
              <a:t> : Désignent respectivement la hauteur et la largeur du cadre de délimitation par rapport à la cellule de la grille englobante.</a:t>
            </a:r>
          </a:p>
          <a:p>
            <a:pPr>
              <a:buFont typeface="Arial" panose="020B0604020202020204" pitchFamily="34" charset="0"/>
              <a:buChar char="•"/>
            </a:pPr>
            <a:r>
              <a:rPr lang="fr-FR" b="1" dirty="0"/>
              <a:t>c1, c2 (Classes)</a:t>
            </a:r>
            <a:r>
              <a:rPr lang="fr-FR" dirty="0"/>
              <a:t> : Dénotent les classes auxquelles l'objet appartient (par exemple, "Player" et "Ball"). Il peut y avoir plus de classes selon les besoins du cas d'utilisation.</a:t>
            </a:r>
          </a:p>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20</a:t>
            </a:fld>
            <a:endParaRPr lang="fr-FR"/>
          </a:p>
        </p:txBody>
      </p:sp>
    </p:spTree>
    <p:extLst>
      <p:ext uri="{BB962C8B-B14F-4D97-AF65-F5344CB8AC3E}">
        <p14:creationId xmlns:p14="http://schemas.microsoft.com/office/powerpoint/2010/main" val="2856832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dirty="0">
                <a:effectLst/>
                <a:latin typeface="Calibri" panose="020F0502020204030204" pitchFamily="34" charset="0"/>
                <a:ea typeface="Calibri" panose="020F0502020204030204" pitchFamily="34" charset="0"/>
                <a:cs typeface="Arial" panose="020B0604020202020204" pitchFamily="34" charset="0"/>
              </a:rPr>
              <a:t>La plupart du temps, un seul objet dans une image peut avoir plusieurs candidats de grille pour la prédiction, même si tous ne sont pas pertinents. Le but de l'IOU (une valeur comprise entre 0 et 1) est d'éliminer ces cases de grille pour ne conserver que celles qui sont pertinentes.</a:t>
            </a:r>
          </a:p>
          <a:p>
            <a:endParaRPr lang="fr-FR" sz="1800" dirty="0">
              <a:effectLst/>
              <a:latin typeface="Calibri" panose="020F0502020204030204" pitchFamily="34" charset="0"/>
              <a:ea typeface="Calibri" panose="020F0502020204030204" pitchFamily="34" charset="0"/>
              <a:cs typeface="Arial" panose="020B0604020202020204" pitchFamily="34" charset="0"/>
            </a:endParaRPr>
          </a:p>
          <a:p>
            <a:r>
              <a:rPr lang="fr-FR" sz="1800" dirty="0">
                <a:effectLst/>
                <a:latin typeface="Calibri" panose="020F0502020204030204" pitchFamily="34" charset="0"/>
                <a:ea typeface="Calibri" panose="020F0502020204030204" pitchFamily="34" charset="0"/>
                <a:cs typeface="Arial" panose="020B0604020202020204" pitchFamily="34" charset="0"/>
              </a:rPr>
              <a:t>NP : IOU , c’est </a:t>
            </a:r>
            <a:r>
              <a:rPr lang="fr-FR" sz="1800" dirty="0" err="1">
                <a:effectLst/>
                <a:latin typeface="Calibri" panose="020F0502020204030204" pitchFamily="34" charset="0"/>
                <a:ea typeface="Calibri" panose="020F0502020204030204" pitchFamily="34" charset="0"/>
                <a:cs typeface="Arial" panose="020B0604020202020204" pitchFamily="34" charset="0"/>
              </a:rPr>
              <a:t>lutilisateur</a:t>
            </a:r>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FR" sz="1800" dirty="0" err="1">
                <a:effectLst/>
                <a:latin typeface="Calibri" panose="020F0502020204030204" pitchFamily="34" charset="0"/>
                <a:ea typeface="Calibri" panose="020F0502020204030204" pitchFamily="34" charset="0"/>
                <a:cs typeface="Arial" panose="020B0604020202020204" pitchFamily="34" charset="0"/>
              </a:rPr>
              <a:t>quil</a:t>
            </a:r>
            <a:r>
              <a:rPr lang="fr-FR" sz="1800" dirty="0">
                <a:effectLst/>
                <a:latin typeface="Calibri" panose="020F0502020204030204" pitchFamily="34" charset="0"/>
                <a:ea typeface="Calibri" panose="020F0502020204030204" pitchFamily="34" charset="0"/>
                <a:cs typeface="Arial" panose="020B0604020202020204" pitchFamily="34" charset="0"/>
              </a:rPr>
              <a:t> donne. </a:t>
            </a:r>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21</a:t>
            </a:fld>
            <a:endParaRPr lang="fr-FR"/>
          </a:p>
        </p:txBody>
      </p:sp>
    </p:spTree>
    <p:extLst>
      <p:ext uri="{BB962C8B-B14F-4D97-AF65-F5344CB8AC3E}">
        <p14:creationId xmlns:p14="http://schemas.microsoft.com/office/powerpoint/2010/main" val="80207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Lorsque YOLO prédit les boîtes englobantes pour les objets, il peut y avoir plusieurs prédictions pour le même objet, chacune avec un IOU (Intersection over Union) supérieur à un seuil préalablement défini. Cela peut arriver lorsque plusieurs cellules de grille détectent partiellement ou totalement l'objet.</a:t>
            </a:r>
            <a:br>
              <a:rPr lang="fr-FR" dirty="0"/>
            </a:br>
            <a:r>
              <a:rPr lang="fr-FR" b="1" dirty="0"/>
              <a:t>Objectif :</a:t>
            </a:r>
            <a:r>
              <a:rPr lang="fr-FR" dirty="0"/>
              <a:t> L'objectif de NMS est de supprimer les prédictions redondantes en ne conservant que les prédictions les plus précises et les plus fiables.</a:t>
            </a:r>
          </a:p>
        </p:txBody>
      </p:sp>
      <p:sp>
        <p:nvSpPr>
          <p:cNvPr id="4" name="Slide Number Placeholder 3"/>
          <p:cNvSpPr>
            <a:spLocks noGrp="1"/>
          </p:cNvSpPr>
          <p:nvPr>
            <p:ph type="sldNum" sz="quarter" idx="5"/>
          </p:nvPr>
        </p:nvSpPr>
        <p:spPr/>
        <p:txBody>
          <a:bodyPr/>
          <a:lstStyle/>
          <a:p>
            <a:fld id="{E1CBC569-DA52-406A-A645-92A9CDD0DDF7}" type="slidenum">
              <a:rPr lang="fr-FR" smtClean="0"/>
              <a:t>22</a:t>
            </a:fld>
            <a:endParaRPr lang="fr-FR"/>
          </a:p>
        </p:txBody>
      </p:sp>
    </p:spTree>
    <p:extLst>
      <p:ext uri="{BB962C8B-B14F-4D97-AF65-F5344CB8AC3E}">
        <p14:creationId xmlns:p14="http://schemas.microsoft.com/office/powerpoint/2010/main" val="3113988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Parmi les domaines, on trouve la santé, l'agriculture</a:t>
            </a:r>
            <a:endParaRPr lang="en-US" dirty="0"/>
          </a:p>
        </p:txBody>
      </p:sp>
      <p:sp>
        <p:nvSpPr>
          <p:cNvPr id="4" name="Slide Number Placeholder 3"/>
          <p:cNvSpPr>
            <a:spLocks noGrp="1"/>
          </p:cNvSpPr>
          <p:nvPr>
            <p:ph type="sldNum" sz="quarter" idx="5"/>
          </p:nvPr>
        </p:nvSpPr>
        <p:spPr/>
        <p:txBody>
          <a:bodyPr/>
          <a:lstStyle/>
          <a:p>
            <a:fld id="{E1CBC569-DA52-406A-A645-92A9CDD0DDF7}" type="slidenum">
              <a:rPr lang="fr-FR" smtClean="0"/>
              <a:t>24</a:t>
            </a:fld>
            <a:endParaRPr lang="fr-FR"/>
          </a:p>
        </p:txBody>
      </p:sp>
    </p:spTree>
    <p:extLst>
      <p:ext uri="{BB962C8B-B14F-4D97-AF65-F5344CB8AC3E}">
        <p14:creationId xmlns:p14="http://schemas.microsoft.com/office/powerpoint/2010/main" val="1706765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la sécurité et les véhicules autonomes.</a:t>
            </a:r>
          </a:p>
        </p:txBody>
      </p:sp>
      <p:sp>
        <p:nvSpPr>
          <p:cNvPr id="4" name="Slide Number Placeholder 3"/>
          <p:cNvSpPr>
            <a:spLocks noGrp="1"/>
          </p:cNvSpPr>
          <p:nvPr>
            <p:ph type="sldNum" sz="quarter" idx="5"/>
          </p:nvPr>
        </p:nvSpPr>
        <p:spPr/>
        <p:txBody>
          <a:bodyPr/>
          <a:lstStyle/>
          <a:p>
            <a:fld id="{E1CBC569-DA52-406A-A645-92A9CDD0DDF7}" type="slidenum">
              <a:rPr lang="fr-FR" smtClean="0"/>
              <a:t>25</a:t>
            </a:fld>
            <a:endParaRPr lang="fr-FR"/>
          </a:p>
        </p:txBody>
      </p:sp>
    </p:spTree>
    <p:extLst>
      <p:ext uri="{BB962C8B-B14F-4D97-AF65-F5344CB8AC3E}">
        <p14:creationId xmlns:p14="http://schemas.microsoft.com/office/powerpoint/2010/main" val="2042080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Aujourd'hui, dans le domaine de la santé, nous avons de plus en plus besoin de consultants médicaux pour le diagnostic médical. Grâce aux avancées en détection, nous pouvons localiser et classifier les anomalies présentes dans les radiographies, les IRM ou les scanners, et même prendre des décisions.</a:t>
            </a:r>
          </a:p>
          <a:p>
            <a:endParaRPr lang="fr-FR" dirty="0"/>
          </a:p>
          <a:p>
            <a:r>
              <a:rPr lang="fr-FR" dirty="0"/>
              <a:t>Cela pourrait même mener à l'ouverture d'un cabinet médical équipé uniquement de machines, qui générer d'importants revenus.</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E1CBC569-DA52-406A-A645-92A9CDD0DDF7}" type="slidenum">
              <a:rPr lang="fr-FR" smtClean="0"/>
              <a:t>26</a:t>
            </a:fld>
            <a:endParaRPr lang="fr-FR"/>
          </a:p>
        </p:txBody>
      </p:sp>
    </p:spTree>
    <p:extLst>
      <p:ext uri="{BB962C8B-B14F-4D97-AF65-F5344CB8AC3E}">
        <p14:creationId xmlns:p14="http://schemas.microsoft.com/office/powerpoint/2010/main" val="2186198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Dans le domaine d’agriculture il existe Les robots de récolte qui remplace la </a:t>
            </a:r>
            <a:r>
              <a:rPr lang="fr-FR" sz="1800" kern="100"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cueillette</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manuelle des fruits et légumes ainsi il existe de robots de suivie état de sante des plantes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Vous imaginez cb d'argent l'agriculteur peut conservée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00" dirty="0">
              <a:effectLst/>
              <a:latin typeface="Verdana" panose="020B060403050404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Bref vous pouvez voir cb d’argent on peut gagner et si non gagne pas on conserve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1CBC569-DA52-406A-A645-92A9CDD0DDF7}" type="slidenum">
              <a:rPr lang="fr-FR" smtClean="0"/>
              <a:t>27</a:t>
            </a:fld>
            <a:endParaRPr lang="fr-FR"/>
          </a:p>
        </p:txBody>
      </p:sp>
    </p:spTree>
    <p:extLst>
      <p:ext uri="{BB962C8B-B14F-4D97-AF65-F5344CB8AC3E}">
        <p14:creationId xmlns:p14="http://schemas.microsoft.com/office/powerpoint/2010/main" val="211606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3</a:t>
            </a:fld>
            <a:endParaRPr lang="fr-FR"/>
          </a:p>
        </p:txBody>
      </p:sp>
    </p:spTree>
    <p:extLst>
      <p:ext uri="{BB962C8B-B14F-4D97-AF65-F5344CB8AC3E}">
        <p14:creationId xmlns:p14="http://schemas.microsoft.com/office/powerpoint/2010/main" val="126283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4</a:t>
            </a:fld>
            <a:endParaRPr lang="fr-FR"/>
          </a:p>
        </p:txBody>
      </p:sp>
    </p:spTree>
    <p:extLst>
      <p:ext uri="{BB962C8B-B14F-4D97-AF65-F5344CB8AC3E}">
        <p14:creationId xmlns:p14="http://schemas.microsoft.com/office/powerpoint/2010/main" val="297775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5</a:t>
            </a:fld>
            <a:endParaRPr lang="fr-FR"/>
          </a:p>
        </p:txBody>
      </p:sp>
    </p:spTree>
    <p:extLst>
      <p:ext uri="{BB962C8B-B14F-4D97-AF65-F5344CB8AC3E}">
        <p14:creationId xmlns:p14="http://schemas.microsoft.com/office/powerpoint/2010/main" val="2547068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6</a:t>
            </a:fld>
            <a:endParaRPr lang="fr-FR"/>
          </a:p>
        </p:txBody>
      </p:sp>
    </p:spTree>
    <p:extLst>
      <p:ext uri="{BB962C8B-B14F-4D97-AF65-F5344CB8AC3E}">
        <p14:creationId xmlns:p14="http://schemas.microsoft.com/office/powerpoint/2010/main" val="310260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1CBC569-DA52-406A-A645-92A9CDD0DDF7}" type="slidenum">
              <a:rPr lang="fr-FR" smtClean="0"/>
              <a:t>7</a:t>
            </a:fld>
            <a:endParaRPr lang="fr-FR"/>
          </a:p>
        </p:txBody>
      </p:sp>
    </p:spTree>
    <p:extLst>
      <p:ext uri="{BB962C8B-B14F-4D97-AF65-F5344CB8AC3E}">
        <p14:creationId xmlns:p14="http://schemas.microsoft.com/office/powerpoint/2010/main" val="1894547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 est ce que vous arrivez a m'entendre clairement ?</a:t>
            </a:r>
          </a:p>
          <a:p>
            <a:r>
              <a:rPr lang="fr-FR" dirty="0"/>
              <a:t>Parfait. Je vous prie de bien vouloir couper vos micros afin que ma présentation se déroule sans interruption. </a:t>
            </a:r>
          </a:p>
          <a:p>
            <a:endParaRPr lang="fr-FR" dirty="0"/>
          </a:p>
          <a:p>
            <a:r>
              <a:rPr lang="fr-FR" dirty="0"/>
              <a:t>Si vous avez des questions, je vous invite à les poser à la fin. Merci.</a:t>
            </a:r>
          </a:p>
          <a:p>
            <a:endParaRPr lang="fr-FR" dirty="0"/>
          </a:p>
          <a:p>
            <a:r>
              <a:rPr lang="fr-FR" dirty="0"/>
              <a:t>Je suis </a:t>
            </a:r>
            <a:r>
              <a:rPr lang="fr-FR" dirty="0" err="1"/>
              <a:t>Mouhssine</a:t>
            </a:r>
            <a:r>
              <a:rPr lang="fr-FR" dirty="0"/>
              <a:t> LAFRAOUZI, et au cours des 15 prochaines minutes, je vais vous présenter les résultats de mes recherches menées sur le thème de la détection d'objets au cours des deux derniers mois.</a:t>
            </a:r>
          </a:p>
        </p:txBody>
      </p:sp>
      <p:sp>
        <p:nvSpPr>
          <p:cNvPr id="4" name="Espace réservé du pied de page 3"/>
          <p:cNvSpPr>
            <a:spLocks noGrp="1"/>
          </p:cNvSpPr>
          <p:nvPr>
            <p:ph type="ftr" sz="quarter" idx="4"/>
          </p:nvPr>
        </p:nvSpPr>
        <p:spPr/>
        <p:txBody>
          <a:bodyPr/>
          <a:lstStyle/>
          <a:p>
            <a:r>
              <a:rPr lang="en-GB"/>
              <a:t>Oussama Tilaoui</a:t>
            </a:r>
          </a:p>
        </p:txBody>
      </p:sp>
      <p:sp>
        <p:nvSpPr>
          <p:cNvPr id="5" name="Slide Number Placeholder 4">
            <a:extLst>
              <a:ext uri="{FF2B5EF4-FFF2-40B4-BE49-F238E27FC236}">
                <a16:creationId xmlns:a16="http://schemas.microsoft.com/office/drawing/2014/main" id="{2ADB220A-443A-90DD-6B8B-8B8F90EE50A0}"/>
              </a:ext>
            </a:extLst>
          </p:cNvPr>
          <p:cNvSpPr>
            <a:spLocks noGrp="1"/>
          </p:cNvSpPr>
          <p:nvPr>
            <p:ph type="sldNum" sz="quarter" idx="5"/>
          </p:nvPr>
        </p:nvSpPr>
        <p:spPr/>
        <p:txBody>
          <a:bodyPr/>
          <a:lstStyle/>
          <a:p>
            <a:fld id="{DB5E20A5-1291-4B02-A8AE-7664254F7D67}" type="slidenum">
              <a:rPr lang="fr-FR" smtClean="0"/>
              <a:t>8</a:t>
            </a:fld>
            <a:endParaRPr lang="fr-FR"/>
          </a:p>
        </p:txBody>
      </p:sp>
    </p:spTree>
    <p:extLst>
      <p:ext uri="{BB962C8B-B14F-4D97-AF65-F5344CB8AC3E}">
        <p14:creationId xmlns:p14="http://schemas.microsoft.com/office/powerpoint/2010/main" val="39190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Je vais commencer par une introduction qui explique ce qu'est la détection et le suivi des objets, ainsi que les motivations derrière ce projet, car il est crucial d'éveiller l'intérêt dès le début.</a:t>
            </a:r>
          </a:p>
          <a:p>
            <a:r>
              <a:rPr lang="fr-FR" dirty="0"/>
              <a:t>Ensuite, je présenterai la conception du système en détaillant les principales fonctionnalités à l'aide d'un diagramme des cas d'utilisation.</a:t>
            </a:r>
          </a:p>
          <a:p>
            <a:r>
              <a:rPr lang="fr-FR" dirty="0"/>
              <a:t>Après cela Je discuterai des outils et technologies utilisés, ainsi qu'une simulation des résultats obtenus.</a:t>
            </a:r>
          </a:p>
          <a:p>
            <a:r>
              <a:rPr lang="fr-FR" dirty="0"/>
              <a:t>En conclusion, je mettrai en lumière l'importance de la détection des objets dans notre quotidien et dans le domaine économique.</a:t>
            </a:r>
          </a:p>
        </p:txBody>
      </p:sp>
      <p:sp>
        <p:nvSpPr>
          <p:cNvPr id="4" name="Slide Number Placeholder 3"/>
          <p:cNvSpPr>
            <a:spLocks noGrp="1"/>
          </p:cNvSpPr>
          <p:nvPr>
            <p:ph type="sldNum" sz="quarter" idx="5"/>
          </p:nvPr>
        </p:nvSpPr>
        <p:spPr/>
        <p:txBody>
          <a:bodyPr/>
          <a:lstStyle/>
          <a:p>
            <a:fld id="{E1CBC569-DA52-406A-A645-92A9CDD0DDF7}" type="slidenum">
              <a:rPr lang="fr-FR" smtClean="0"/>
              <a:t>9</a:t>
            </a:fld>
            <a:endParaRPr lang="fr-FR"/>
          </a:p>
        </p:txBody>
      </p:sp>
    </p:spTree>
    <p:extLst>
      <p:ext uri="{BB962C8B-B14F-4D97-AF65-F5344CB8AC3E}">
        <p14:creationId xmlns:p14="http://schemas.microsoft.com/office/powerpoint/2010/main" val="1373806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2AA5-1BE6-E4D3-5B0F-595C5242EF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5F9537CC-EE62-ECE4-F977-63407F349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0846EE4-47AF-AC8A-87BC-FCE1F2FAF08A}"/>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5" name="Footer Placeholder 4">
            <a:extLst>
              <a:ext uri="{FF2B5EF4-FFF2-40B4-BE49-F238E27FC236}">
                <a16:creationId xmlns:a16="http://schemas.microsoft.com/office/drawing/2014/main" id="{789A3DB5-7A51-9F09-A4B7-2DE0AC08DC5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7C336C8-D697-7E45-D06F-7199B3035F2D}"/>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212552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835B-AE3C-B3CA-A725-BEB2A001047E}"/>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7D29C6A5-FA6E-88E2-7BD0-5331503F7C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3CFE3AB-5B22-E3C6-80EF-F369E288B1E0}"/>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5" name="Footer Placeholder 4">
            <a:extLst>
              <a:ext uri="{FF2B5EF4-FFF2-40B4-BE49-F238E27FC236}">
                <a16:creationId xmlns:a16="http://schemas.microsoft.com/office/drawing/2014/main" id="{1A971AD0-3A4E-F941-C65D-E2CC07677125}"/>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78B7BF4-58D1-F6EB-77D4-245276FCC5B1}"/>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108240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626489-1DFD-18DA-F782-84E090BD95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ACB4EC1D-A52D-F4DC-766C-753F245C0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7B35930-CADE-0347-339C-EAB3D887046B}"/>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5" name="Footer Placeholder 4">
            <a:extLst>
              <a:ext uri="{FF2B5EF4-FFF2-40B4-BE49-F238E27FC236}">
                <a16:creationId xmlns:a16="http://schemas.microsoft.com/office/drawing/2014/main" id="{D271319D-99EA-1DD1-3D8E-29D21C1F419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845D03F-4043-01F1-FC16-3837D1F61FC5}"/>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153553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068B6-7482-AC8F-8AA3-931415184F23}"/>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02BCB0EC-095A-2CF1-295F-A8C1348F3B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1A72F74-56F9-6EA6-63AC-BF129821F4AD}"/>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5" name="Footer Placeholder 4">
            <a:extLst>
              <a:ext uri="{FF2B5EF4-FFF2-40B4-BE49-F238E27FC236}">
                <a16:creationId xmlns:a16="http://schemas.microsoft.com/office/drawing/2014/main" id="{776A5ADF-7458-F1A7-F5FD-830011B71C2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2B89C5D-A804-DF59-9E46-B9A21D8E6B71}"/>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4123038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B655-9E3B-AFEE-A52B-FA0AE2710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65FC5A5-104A-9D8F-1A64-623EC9805A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B8C878-9983-5CD1-9D68-FA5B231FC61E}"/>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5" name="Footer Placeholder 4">
            <a:extLst>
              <a:ext uri="{FF2B5EF4-FFF2-40B4-BE49-F238E27FC236}">
                <a16:creationId xmlns:a16="http://schemas.microsoft.com/office/drawing/2014/main" id="{1F550F42-6986-98A2-E457-901467B6AA7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5D9A0AD-179A-621C-7E94-D4AE86BFDDF5}"/>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73741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ED9D-9F6F-AF93-576B-97D43D3E086E}"/>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917D36B-E11C-FA14-80F5-2BF957D896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9B95FB59-411A-D7AC-7A4A-6C09D9B144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B4E45F2-0F10-973C-56E9-DCD0F2FB3E77}"/>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6" name="Footer Placeholder 5">
            <a:extLst>
              <a:ext uri="{FF2B5EF4-FFF2-40B4-BE49-F238E27FC236}">
                <a16:creationId xmlns:a16="http://schemas.microsoft.com/office/drawing/2014/main" id="{E35781A2-D6B9-AB44-FE87-20751BBD377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494EDC2-A5BB-39CA-348B-072CAFB0B72B}"/>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405243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5A60-6F56-EED2-FDE8-797311DDEC60}"/>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494DE265-ACD1-70B2-1769-D636A1BA0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6786F4-3323-EF3F-FEEE-E38BD0B2A2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DF5B1104-50E5-0196-EE3A-133E33B4E6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C91F7C-5740-926D-8C40-4D1A0BC91C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3A2D0A4A-708C-6FF0-0658-9EE7D586D889}"/>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8" name="Footer Placeholder 7">
            <a:extLst>
              <a:ext uri="{FF2B5EF4-FFF2-40B4-BE49-F238E27FC236}">
                <a16:creationId xmlns:a16="http://schemas.microsoft.com/office/drawing/2014/main" id="{0CFA0D74-1D8D-E6BF-2226-62CE320F055E}"/>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BCF589A-80D7-5C4A-FAAB-BA0FB0CB9E05}"/>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406758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C075-E726-9711-AF63-6C959D0B7F07}"/>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BED67C43-7F28-B22D-08FD-D32120B000EF}"/>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4" name="Footer Placeholder 3">
            <a:extLst>
              <a:ext uri="{FF2B5EF4-FFF2-40B4-BE49-F238E27FC236}">
                <a16:creationId xmlns:a16="http://schemas.microsoft.com/office/drawing/2014/main" id="{2C0197EB-BDFA-CC8D-441D-5A0879A5584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4D05882-9B1F-7D13-52C4-E7AA16CEEE9F}"/>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4007733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808638-36CE-BCF3-6584-C19DD23AD300}"/>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3" name="Footer Placeholder 2">
            <a:extLst>
              <a:ext uri="{FF2B5EF4-FFF2-40B4-BE49-F238E27FC236}">
                <a16:creationId xmlns:a16="http://schemas.microsoft.com/office/drawing/2014/main" id="{A3168DDC-4F09-7CD0-AF63-301550974950}"/>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675B3B18-0B33-ED91-6413-E7D64798557A}"/>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271535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BCE4-9D3B-9B4E-05C2-96EDABDB3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5A680958-921C-B31C-42AF-7B2B85E877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9F08E628-84B0-6A0D-2937-380FAAD10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4BD56B-355F-1765-00A1-B432A14F8CED}"/>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6" name="Footer Placeholder 5">
            <a:extLst>
              <a:ext uri="{FF2B5EF4-FFF2-40B4-BE49-F238E27FC236}">
                <a16:creationId xmlns:a16="http://schemas.microsoft.com/office/drawing/2014/main" id="{4D160FC5-0B3B-DB0B-5C58-038EE7E80FC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FE7D4C0B-73E0-A991-4F5C-30278F8381E5}"/>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3890019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65FA-C789-4251-5B53-0DB7B9EA9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794F211D-8866-F53D-A065-0A50DCCEC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7EF24DA5-ADE6-6732-38C7-BC6572BE2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CDA70-9E5C-C46A-5253-86C5B1D1A8A3}"/>
              </a:ext>
            </a:extLst>
          </p:cNvPr>
          <p:cNvSpPr>
            <a:spLocks noGrp="1"/>
          </p:cNvSpPr>
          <p:nvPr>
            <p:ph type="dt" sz="half" idx="10"/>
          </p:nvPr>
        </p:nvSpPr>
        <p:spPr/>
        <p:txBody>
          <a:bodyPr/>
          <a:lstStyle/>
          <a:p>
            <a:fld id="{38B266DB-B6D6-4FA9-A532-FCBD99B1E651}" type="datetimeFigureOut">
              <a:rPr lang="fr-FR" smtClean="0"/>
              <a:t>13/10/2024</a:t>
            </a:fld>
            <a:endParaRPr lang="fr-FR"/>
          </a:p>
        </p:txBody>
      </p:sp>
      <p:sp>
        <p:nvSpPr>
          <p:cNvPr id="6" name="Footer Placeholder 5">
            <a:extLst>
              <a:ext uri="{FF2B5EF4-FFF2-40B4-BE49-F238E27FC236}">
                <a16:creationId xmlns:a16="http://schemas.microsoft.com/office/drawing/2014/main" id="{C6323BAB-E7AA-C810-AA7A-B5E0344E428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72D36BB-B0D2-FD9B-4A8E-FE6F2F1829E2}"/>
              </a:ext>
            </a:extLst>
          </p:cNvPr>
          <p:cNvSpPr>
            <a:spLocks noGrp="1"/>
          </p:cNvSpPr>
          <p:nvPr>
            <p:ph type="sldNum" sz="quarter" idx="12"/>
          </p:nvPr>
        </p:nvSpPr>
        <p:spPr/>
        <p:txBody>
          <a:bodyPr/>
          <a:lstStyle/>
          <a:p>
            <a:fld id="{A3FEC6B2-F768-4EDB-B90C-2FEDB579A0CE}" type="slidenum">
              <a:rPr lang="fr-FR" smtClean="0"/>
              <a:t>‹N°›</a:t>
            </a:fld>
            <a:endParaRPr lang="fr-FR"/>
          </a:p>
        </p:txBody>
      </p:sp>
    </p:spTree>
    <p:extLst>
      <p:ext uri="{BB962C8B-B14F-4D97-AF65-F5344CB8AC3E}">
        <p14:creationId xmlns:p14="http://schemas.microsoft.com/office/powerpoint/2010/main" val="235200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0AF140-11E1-CEAF-2D3B-605713F4E1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A641507A-152F-13A7-271A-CB81FE5155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2CD7B62-3D4B-8381-48AD-86883E9AB7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B266DB-B6D6-4FA9-A532-FCBD99B1E651}" type="datetimeFigureOut">
              <a:rPr lang="fr-FR" smtClean="0"/>
              <a:t>13/10/2024</a:t>
            </a:fld>
            <a:endParaRPr lang="fr-FR"/>
          </a:p>
        </p:txBody>
      </p:sp>
      <p:sp>
        <p:nvSpPr>
          <p:cNvPr id="5" name="Footer Placeholder 4">
            <a:extLst>
              <a:ext uri="{FF2B5EF4-FFF2-40B4-BE49-F238E27FC236}">
                <a16:creationId xmlns:a16="http://schemas.microsoft.com/office/drawing/2014/main" id="{DC4EB0E4-E038-DA93-8FAC-EFDAE7E85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57C83383-6935-81B5-BA10-62DA57FD96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EC6B2-F768-4EDB-B90C-2FEDB579A0CE}" type="slidenum">
              <a:rPr lang="fr-FR" smtClean="0"/>
              <a:t>‹N°›</a:t>
            </a:fld>
            <a:endParaRPr lang="fr-FR"/>
          </a:p>
        </p:txBody>
      </p:sp>
    </p:spTree>
    <p:extLst>
      <p:ext uri="{BB962C8B-B14F-4D97-AF65-F5344CB8AC3E}">
        <p14:creationId xmlns:p14="http://schemas.microsoft.com/office/powerpoint/2010/main" val="3646005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3.wdp"/></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4.wdp"/></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4.wdp"/><Relationship Id="rId17"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5" Type="http://schemas.openxmlformats.org/officeDocument/2006/relationships/image" Target="../media/image9.png"/><Relationship Id="rId10" Type="http://schemas.microsoft.com/office/2007/relationships/hdphoto" Target="../media/hdphoto3.wdp"/><Relationship Id="rId19"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0.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8.svg"/><Relationship Id="rId17" Type="http://schemas.openxmlformats.org/officeDocument/2006/relationships/image" Target="../media/image13.png"/><Relationship Id="rId2" Type="http://schemas.openxmlformats.org/officeDocument/2006/relationships/notesSlide" Target="../notesSlides/notesSlide24.xml"/><Relationship Id="rId16" Type="http://schemas.openxmlformats.org/officeDocument/2006/relationships/image" Target="../media/image12.sv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11.png"/><Relationship Id="rId10" Type="http://schemas.microsoft.com/office/2007/relationships/hdphoto" Target="../media/hdphoto4.wdp"/><Relationship Id="rId19" Type="http://schemas.openxmlformats.org/officeDocument/2006/relationships/image" Target="../media/image6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0.svg"/></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5.jpg"/><Relationship Id="rId5" Type="http://schemas.openxmlformats.org/officeDocument/2006/relationships/image" Target="../media/image4.png"/><Relationship Id="rId10" Type="http://schemas.microsoft.com/office/2007/relationships/hdphoto" Target="../media/hdphoto4.wdp"/><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4.png"/><Relationship Id="rId18" Type="http://schemas.microsoft.com/office/2007/relationships/hdphoto" Target="../media/hdphoto4.wdp"/><Relationship Id="rId3" Type="http://schemas.openxmlformats.org/officeDocument/2006/relationships/image" Target="../media/image2.png"/><Relationship Id="rId21" Type="http://schemas.openxmlformats.org/officeDocument/2006/relationships/image" Target="../media/image62.png"/><Relationship Id="rId7" Type="http://schemas.openxmlformats.org/officeDocument/2006/relationships/image" Target="../media/image21.png"/><Relationship Id="rId12" Type="http://schemas.microsoft.com/office/2007/relationships/hdphoto" Target="../media/hdphoto8.wdp"/><Relationship Id="rId17" Type="http://schemas.openxmlformats.org/officeDocument/2006/relationships/image" Target="../media/image6.png"/><Relationship Id="rId2" Type="http://schemas.openxmlformats.org/officeDocument/2006/relationships/notesSlide" Target="../notesSlides/notesSlide26.xml"/><Relationship Id="rId16" Type="http://schemas.microsoft.com/office/2007/relationships/hdphoto" Target="../media/hdphoto3.wdp"/><Relationship Id="rId20" Type="http://schemas.openxmlformats.org/officeDocument/2006/relationships/image" Target="../media/image10.svg"/><Relationship Id="rId1" Type="http://schemas.openxmlformats.org/officeDocument/2006/relationships/slideLayout" Target="../slideLayouts/slideLayout1.xml"/><Relationship Id="rId6" Type="http://schemas.microsoft.com/office/2007/relationships/hdphoto" Target="../media/hdphoto5.wdp"/><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5.png"/><Relationship Id="rId10" Type="http://schemas.microsoft.com/office/2007/relationships/hdphoto" Target="../media/hdphoto7.wdp"/><Relationship Id="rId19"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22.png"/><Relationship Id="rId1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jpg"/><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4.wdp"/><Relationship Id="rId17" Type="http://schemas.openxmlformats.org/officeDocument/2006/relationships/image" Target="../media/image8.svg"/><Relationship Id="rId2" Type="http://schemas.openxmlformats.org/officeDocument/2006/relationships/notesSlide" Target="../notesSlides/notesSlide3.xml"/><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6.png"/><Relationship Id="rId5" Type="http://schemas.openxmlformats.org/officeDocument/2006/relationships/image" Target="../media/image2.png"/><Relationship Id="rId15" Type="http://schemas.openxmlformats.org/officeDocument/2006/relationships/image" Target="../media/image17.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microsoft.com/office/2007/relationships/hdphoto" Target="../media/hdphoto2.wdp"/><Relationship Id="rId3" Type="http://schemas.openxmlformats.org/officeDocument/2006/relationships/image" Target="../media/image1.png"/><Relationship Id="rId21" Type="http://schemas.openxmlformats.org/officeDocument/2006/relationships/image" Target="../media/image6.png"/><Relationship Id="rId7" Type="http://schemas.openxmlformats.org/officeDocument/2006/relationships/image" Target="../media/image18.png"/><Relationship Id="rId12" Type="http://schemas.microsoft.com/office/2007/relationships/hdphoto" Target="../media/hdphoto6.wdp"/><Relationship Id="rId17" Type="http://schemas.openxmlformats.org/officeDocument/2006/relationships/image" Target="../media/image4.png"/><Relationship Id="rId2" Type="http://schemas.openxmlformats.org/officeDocument/2006/relationships/notesSlide" Target="../notesSlides/notesSlide4.xml"/><Relationship Id="rId16" Type="http://schemas.microsoft.com/office/2007/relationships/hdphoto" Target="../media/hdphoto8.wdp"/><Relationship Id="rId20"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21.png"/><Relationship Id="rId24" Type="http://schemas.openxmlformats.org/officeDocument/2006/relationships/image" Target="../media/image10.svg"/><Relationship Id="rId5" Type="http://schemas.openxmlformats.org/officeDocument/2006/relationships/image" Target="../media/image2.png"/><Relationship Id="rId15" Type="http://schemas.openxmlformats.org/officeDocument/2006/relationships/image" Target="../media/image23.png"/><Relationship Id="rId23" Type="http://schemas.openxmlformats.org/officeDocument/2006/relationships/image" Target="../media/image9.png"/><Relationship Id="rId10" Type="http://schemas.microsoft.com/office/2007/relationships/hdphoto" Target="../media/hdphoto5.wdp"/><Relationship Id="rId19"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20.png"/><Relationship Id="rId14" Type="http://schemas.microsoft.com/office/2007/relationships/hdphoto" Target="../media/hdphoto7.wdp"/><Relationship Id="rId22"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27.jpg"/><Relationship Id="rId18" Type="http://schemas.microsoft.com/office/2007/relationships/hdphoto" Target="../media/hdphoto7.wdp"/><Relationship Id="rId3" Type="http://schemas.openxmlformats.org/officeDocument/2006/relationships/image" Target="../media/image1.png"/><Relationship Id="rId21" Type="http://schemas.openxmlformats.org/officeDocument/2006/relationships/image" Target="../media/image11.png"/><Relationship Id="rId7" Type="http://schemas.openxmlformats.org/officeDocument/2006/relationships/image" Target="../media/image24.png"/><Relationship Id="rId12" Type="http://schemas.microsoft.com/office/2007/relationships/hdphoto" Target="../media/hdphoto5.wdp"/><Relationship Id="rId17" Type="http://schemas.openxmlformats.org/officeDocument/2006/relationships/image" Target="../media/image22.png"/><Relationship Id="rId2" Type="http://schemas.openxmlformats.org/officeDocument/2006/relationships/notesSlide" Target="../notesSlides/notesSlide5.xml"/><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image" Target="../media/image21.png"/><Relationship Id="rId10" Type="http://schemas.microsoft.com/office/2007/relationships/hdphoto" Target="../media/hdphoto10.wdp"/><Relationship Id="rId19"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5.png"/><Relationship Id="rId14" Type="http://schemas.openxmlformats.org/officeDocument/2006/relationships/image" Target="../media/image28.jpg"/><Relationship Id="rId22"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25.png"/><Relationship Id="rId1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29.png"/><Relationship Id="rId12" Type="http://schemas.microsoft.com/office/2007/relationships/hdphoto" Target="../media/hdphoto9.wdp"/><Relationship Id="rId17" Type="http://schemas.openxmlformats.org/officeDocument/2006/relationships/image" Target="../media/image13.png"/><Relationship Id="rId2" Type="http://schemas.openxmlformats.org/officeDocument/2006/relationships/notesSlide" Target="../notesSlides/notesSlide6.xml"/><Relationship Id="rId16" Type="http://schemas.microsoft.com/office/2007/relationships/hdphoto" Target="../media/hdphoto5.wdp"/><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24.png"/><Relationship Id="rId5" Type="http://schemas.openxmlformats.org/officeDocument/2006/relationships/image" Target="../media/image2.png"/><Relationship Id="rId15" Type="http://schemas.openxmlformats.org/officeDocument/2006/relationships/image" Target="../media/image26.png"/><Relationship Id="rId10" Type="http://schemas.microsoft.com/office/2007/relationships/hdphoto" Target="../media/hdphoto12.wdp"/><Relationship Id="rId4" Type="http://schemas.microsoft.com/office/2007/relationships/hdphoto" Target="../media/hdphoto1.wdp"/><Relationship Id="rId9" Type="http://schemas.openxmlformats.org/officeDocument/2006/relationships/image" Target="../media/image30.png"/><Relationship Id="rId14" Type="http://schemas.microsoft.com/office/2007/relationships/hdphoto" Target="../media/hdphoto10.wd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0D49F85-A552-E318-C95A-699570553F62}"/>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harpenSoften amount="-23000"/>
                    </a14:imgEffect>
                    <a14:imgEffect>
                      <a14:colorTemperature colorTemp="11500"/>
                    </a14:imgEffect>
                    <a14:imgEffect>
                      <a14:saturation sat="400000"/>
                    </a14:imgEffect>
                    <a14:imgEffect>
                      <a14:brightnessContrast bright="-24000" contrast="4000"/>
                    </a14:imgEffect>
                  </a14:imgLayer>
                </a14:imgProps>
              </a:ext>
              <a:ext uri="{28A0092B-C50C-407E-A947-70E740481C1C}">
                <a14:useLocalDpi xmlns:a14="http://schemas.microsoft.com/office/drawing/2010/main" val="0"/>
              </a:ext>
            </a:extLst>
          </a:blip>
          <a:stretch>
            <a:fillRect/>
          </a:stretch>
        </p:blipFill>
        <p:spPr>
          <a:xfrm>
            <a:off x="0" y="0"/>
            <a:ext cx="12210185" cy="6858000"/>
          </a:xfrm>
          <a:prstGeom prst="rect">
            <a:avLst/>
          </a:prstGeom>
        </p:spPr>
      </p:pic>
      <p:grpSp>
        <p:nvGrpSpPr>
          <p:cNvPr id="10" name="Group 9">
            <a:extLst>
              <a:ext uri="{FF2B5EF4-FFF2-40B4-BE49-F238E27FC236}">
                <a16:creationId xmlns:a16="http://schemas.microsoft.com/office/drawing/2014/main" id="{F0309747-06A6-797E-CE68-1EF7DD28EA70}"/>
              </a:ext>
            </a:extLst>
          </p:cNvPr>
          <p:cNvGrpSpPr/>
          <p:nvPr/>
        </p:nvGrpSpPr>
        <p:grpSpPr>
          <a:xfrm>
            <a:off x="1556205" y="2777068"/>
            <a:ext cx="9149130" cy="1074597"/>
            <a:chOff x="1747470" y="2816068"/>
            <a:chExt cx="9149130" cy="1074597"/>
          </a:xfrm>
        </p:grpSpPr>
        <p:grpSp>
          <p:nvGrpSpPr>
            <p:cNvPr id="5" name="Group 4">
              <a:extLst>
                <a:ext uri="{FF2B5EF4-FFF2-40B4-BE49-F238E27FC236}">
                  <a16:creationId xmlns:a16="http://schemas.microsoft.com/office/drawing/2014/main" id="{E310B90C-5043-1264-F521-2393DAF709FD}"/>
                </a:ext>
              </a:extLst>
            </p:cNvPr>
            <p:cNvGrpSpPr/>
            <p:nvPr/>
          </p:nvGrpSpPr>
          <p:grpSpPr>
            <a:xfrm>
              <a:off x="1747470" y="2967335"/>
              <a:ext cx="9149130" cy="923330"/>
              <a:chOff x="1747470" y="2967335"/>
              <a:chExt cx="9149130" cy="923330"/>
            </a:xfrm>
          </p:grpSpPr>
          <p:sp>
            <p:nvSpPr>
              <p:cNvPr id="2" name="TextBox 1">
                <a:extLst>
                  <a:ext uri="{FF2B5EF4-FFF2-40B4-BE49-F238E27FC236}">
                    <a16:creationId xmlns:a16="http://schemas.microsoft.com/office/drawing/2014/main" id="{A96BC02A-AFC8-A0CD-1D3D-8797C1FD0755}"/>
                  </a:ext>
                </a:extLst>
              </p:cNvPr>
              <p:cNvSpPr txBox="1"/>
              <p:nvPr/>
            </p:nvSpPr>
            <p:spPr>
              <a:xfrm>
                <a:off x="1747470" y="2967335"/>
                <a:ext cx="9149130" cy="923330"/>
              </a:xfrm>
              <a:prstGeom prst="rect">
                <a:avLst/>
              </a:prstGeom>
              <a:solidFill>
                <a:schemeClr val="tx1">
                  <a:alpha val="57000"/>
                </a:schemeClr>
              </a:solidFill>
              <a:ln>
                <a:noFill/>
              </a:ln>
              <a:effectLst>
                <a:glow>
                  <a:srgbClr val="A52BF5"/>
                </a:glow>
                <a:reflection endPos="0" dist="50800" dir="5400000" sy="-100000" algn="bl" rotWithShape="0"/>
                <a:softEdge rad="0"/>
              </a:effectLst>
            </p:spPr>
            <p:txBody>
              <a:bodyPr wrap="square" rtlCol="0">
                <a:spAutoFit/>
              </a:bodyPr>
              <a:lstStyle/>
              <a:p>
                <a:r>
                  <a:rPr lang="fr-FR" sz="5400" dirty="0">
                    <a:solidFill>
                      <a:srgbClr val="A52BF5"/>
                    </a:solidFill>
                    <a:latin typeface="Arial Black" panose="020B0A04020102020204" pitchFamily="34" charset="0"/>
                  </a:rPr>
                  <a:t>La détection</a:t>
                </a:r>
                <a:r>
                  <a:rPr lang="fr-FR" sz="5400" dirty="0">
                    <a:solidFill>
                      <a:schemeClr val="bg1"/>
                    </a:solidFill>
                    <a:latin typeface="Arial Black" panose="020B0A04020102020204" pitchFamily="34" charset="0"/>
                  </a:rPr>
                  <a:t> </a:t>
                </a:r>
                <a:r>
                  <a:rPr lang="fr-FR" sz="5400" dirty="0">
                    <a:solidFill>
                      <a:srgbClr val="A52BF5"/>
                    </a:solidFill>
                    <a:latin typeface="Arial Black" panose="020B0A04020102020204" pitchFamily="34" charset="0"/>
                  </a:rPr>
                  <a:t>des objets</a:t>
                </a:r>
              </a:p>
            </p:txBody>
          </p:sp>
          <p:sp>
            <p:nvSpPr>
              <p:cNvPr id="4" name="Rectangle 3">
                <a:extLst>
                  <a:ext uri="{FF2B5EF4-FFF2-40B4-BE49-F238E27FC236}">
                    <a16:creationId xmlns:a16="http://schemas.microsoft.com/office/drawing/2014/main" id="{A65C5439-AB7D-4D3B-DBAB-02CA25771337}"/>
                  </a:ext>
                </a:extLst>
              </p:cNvPr>
              <p:cNvSpPr/>
              <p:nvPr/>
            </p:nvSpPr>
            <p:spPr>
              <a:xfrm>
                <a:off x="1822451" y="3077678"/>
                <a:ext cx="490456" cy="699891"/>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6" name="TextBox 5">
              <a:extLst>
                <a:ext uri="{FF2B5EF4-FFF2-40B4-BE49-F238E27FC236}">
                  <a16:creationId xmlns:a16="http://schemas.microsoft.com/office/drawing/2014/main" id="{16E3ACA3-F685-D8F4-9CE3-BF4A414253A7}"/>
                </a:ext>
              </a:extLst>
            </p:cNvPr>
            <p:cNvSpPr txBox="1"/>
            <p:nvPr/>
          </p:nvSpPr>
          <p:spPr>
            <a:xfrm>
              <a:off x="1982141" y="2816068"/>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L , 99%</a:t>
              </a:r>
            </a:p>
          </p:txBody>
        </p:sp>
      </p:grpSp>
      <p:grpSp>
        <p:nvGrpSpPr>
          <p:cNvPr id="30" name="Group 29">
            <a:extLst>
              <a:ext uri="{FF2B5EF4-FFF2-40B4-BE49-F238E27FC236}">
                <a16:creationId xmlns:a16="http://schemas.microsoft.com/office/drawing/2014/main" id="{2CD40CFC-8ABB-7E28-F387-90B9C36E5856}"/>
              </a:ext>
            </a:extLst>
          </p:cNvPr>
          <p:cNvGrpSpPr/>
          <p:nvPr/>
        </p:nvGrpSpPr>
        <p:grpSpPr>
          <a:xfrm>
            <a:off x="7042501" y="2924648"/>
            <a:ext cx="1190922" cy="712831"/>
            <a:chOff x="7434792" y="2273676"/>
            <a:chExt cx="1190922" cy="712831"/>
          </a:xfrm>
        </p:grpSpPr>
        <p:sp>
          <p:nvSpPr>
            <p:cNvPr id="15" name="Rectangle 14">
              <a:extLst>
                <a:ext uri="{FF2B5EF4-FFF2-40B4-BE49-F238E27FC236}">
                  <a16:creationId xmlns:a16="http://schemas.microsoft.com/office/drawing/2014/main" id="{6825E9A0-A051-00E1-0B80-1B02087A35FD}"/>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16" name="TextBox 15">
              <a:extLst>
                <a:ext uri="{FF2B5EF4-FFF2-40B4-BE49-F238E27FC236}">
                  <a16:creationId xmlns:a16="http://schemas.microsoft.com/office/drawing/2014/main" id="{2A729776-1EB5-D1DF-89BA-B9B72568DA33}"/>
                </a:ext>
              </a:extLst>
            </p:cNvPr>
            <p:cNvSpPr txBox="1"/>
            <p:nvPr/>
          </p:nvSpPr>
          <p:spPr>
            <a:xfrm>
              <a:off x="7576702" y="2273676"/>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grpSp>
        <p:nvGrpSpPr>
          <p:cNvPr id="31" name="Group 30">
            <a:extLst>
              <a:ext uri="{FF2B5EF4-FFF2-40B4-BE49-F238E27FC236}">
                <a16:creationId xmlns:a16="http://schemas.microsoft.com/office/drawing/2014/main" id="{A7C51AAA-DDB8-8253-1549-269F1815853E}"/>
              </a:ext>
            </a:extLst>
          </p:cNvPr>
          <p:cNvGrpSpPr/>
          <p:nvPr/>
        </p:nvGrpSpPr>
        <p:grpSpPr>
          <a:xfrm>
            <a:off x="5452826" y="2930311"/>
            <a:ext cx="1219215" cy="707168"/>
            <a:chOff x="5648324" y="2990649"/>
            <a:chExt cx="1219215" cy="707168"/>
          </a:xfrm>
        </p:grpSpPr>
        <p:sp>
          <p:nvSpPr>
            <p:cNvPr id="14" name="Rectangle 13">
              <a:extLst>
                <a:ext uri="{FF2B5EF4-FFF2-40B4-BE49-F238E27FC236}">
                  <a16:creationId xmlns:a16="http://schemas.microsoft.com/office/drawing/2014/main" id="{2B40075B-408C-283D-0121-697E8CE461B1}"/>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17" name="TextBox 16">
              <a:extLst>
                <a:ext uri="{FF2B5EF4-FFF2-40B4-BE49-F238E27FC236}">
                  <a16:creationId xmlns:a16="http://schemas.microsoft.com/office/drawing/2014/main" id="{FAAF4D40-9EA9-8019-6120-21D4AC249BBF}"/>
                </a:ext>
              </a:extLst>
            </p:cNvPr>
            <p:cNvSpPr txBox="1"/>
            <p:nvPr/>
          </p:nvSpPr>
          <p:spPr>
            <a:xfrm>
              <a:off x="5818527" y="2990649"/>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24" name="Graphic 23" descr="Magnifying glass">
            <a:extLst>
              <a:ext uri="{FF2B5EF4-FFF2-40B4-BE49-F238E27FC236}">
                <a16:creationId xmlns:a16="http://schemas.microsoft.com/office/drawing/2014/main" id="{6B9FF8FF-0A2F-E121-14C5-B3ECAD0D3E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66149" y="2777068"/>
            <a:ext cx="1423907" cy="1423907"/>
          </a:xfrm>
          <a:prstGeom prst="rect">
            <a:avLst/>
          </a:prstGeom>
        </p:spPr>
      </p:pic>
      <p:grpSp>
        <p:nvGrpSpPr>
          <p:cNvPr id="28" name="Group 27">
            <a:extLst>
              <a:ext uri="{FF2B5EF4-FFF2-40B4-BE49-F238E27FC236}">
                <a16:creationId xmlns:a16="http://schemas.microsoft.com/office/drawing/2014/main" id="{8694D173-BD1D-2AE0-FA74-59242119AF76}"/>
              </a:ext>
            </a:extLst>
          </p:cNvPr>
          <p:cNvGrpSpPr/>
          <p:nvPr/>
        </p:nvGrpSpPr>
        <p:grpSpPr>
          <a:xfrm>
            <a:off x="3694934" y="2832242"/>
            <a:ext cx="1092675" cy="826575"/>
            <a:chOff x="3886199" y="2871242"/>
            <a:chExt cx="1092675" cy="826575"/>
          </a:xfrm>
        </p:grpSpPr>
        <p:sp>
          <p:nvSpPr>
            <p:cNvPr id="20" name="TextBox 19">
              <a:extLst>
                <a:ext uri="{FF2B5EF4-FFF2-40B4-BE49-F238E27FC236}">
                  <a16:creationId xmlns:a16="http://schemas.microsoft.com/office/drawing/2014/main" id="{9AC29857-FF02-93D4-7545-63BCFFE511EE}"/>
                </a:ext>
              </a:extLst>
            </p:cNvPr>
            <p:cNvSpPr txBox="1"/>
            <p:nvPr/>
          </p:nvSpPr>
          <p:spPr>
            <a:xfrm>
              <a:off x="4000982" y="2871242"/>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27" name="Rectangle 26">
              <a:extLst>
                <a:ext uri="{FF2B5EF4-FFF2-40B4-BE49-F238E27FC236}">
                  <a16:creationId xmlns:a16="http://schemas.microsoft.com/office/drawing/2014/main" id="{E300860D-F185-62F5-2A2B-577CE4E6CAEC}"/>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grpSp>
        <p:nvGrpSpPr>
          <p:cNvPr id="33" name="Group 32">
            <a:extLst>
              <a:ext uri="{FF2B5EF4-FFF2-40B4-BE49-F238E27FC236}">
                <a16:creationId xmlns:a16="http://schemas.microsoft.com/office/drawing/2014/main" id="{D25300F0-4D46-C480-CB01-64EB6389C133}"/>
              </a:ext>
            </a:extLst>
          </p:cNvPr>
          <p:cNvGrpSpPr/>
          <p:nvPr/>
        </p:nvGrpSpPr>
        <p:grpSpPr>
          <a:xfrm>
            <a:off x="10060754" y="2891324"/>
            <a:ext cx="1165055" cy="767493"/>
            <a:chOff x="10257367" y="2930324"/>
            <a:chExt cx="1165055" cy="767493"/>
          </a:xfrm>
        </p:grpSpPr>
        <p:sp>
          <p:nvSpPr>
            <p:cNvPr id="12" name="TextBox 11">
              <a:extLst>
                <a:ext uri="{FF2B5EF4-FFF2-40B4-BE49-F238E27FC236}">
                  <a16:creationId xmlns:a16="http://schemas.microsoft.com/office/drawing/2014/main" id="{9D52B247-7CDA-992A-0C73-985976AC0ECF}"/>
                </a:ext>
              </a:extLst>
            </p:cNvPr>
            <p:cNvSpPr txBox="1"/>
            <p:nvPr/>
          </p:nvSpPr>
          <p:spPr>
            <a:xfrm>
              <a:off x="10444530" y="2930324"/>
              <a:ext cx="977892" cy="261610"/>
            </a:xfrm>
            <a:prstGeom prst="rect">
              <a:avLst/>
            </a:prstGeom>
            <a:solidFill>
              <a:schemeClr val="tx1">
                <a:alpha val="57000"/>
              </a:schemeClr>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S , 99%</a:t>
              </a:r>
            </a:p>
          </p:txBody>
        </p:sp>
        <p:sp>
          <p:nvSpPr>
            <p:cNvPr id="32" name="Rectangle 31">
              <a:extLst>
                <a:ext uri="{FF2B5EF4-FFF2-40B4-BE49-F238E27FC236}">
                  <a16:creationId xmlns:a16="http://schemas.microsoft.com/office/drawing/2014/main" id="{299EBBCB-2891-C2FA-9231-5F6AE8B68CF3}"/>
                </a:ext>
              </a:extLst>
            </p:cNvPr>
            <p:cNvSpPr/>
            <p:nvPr/>
          </p:nvSpPr>
          <p:spPr>
            <a:xfrm>
              <a:off x="10257367" y="3202517"/>
              <a:ext cx="423334" cy="495300"/>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Tree>
    <p:extLst>
      <p:ext uri="{BB962C8B-B14F-4D97-AF65-F5344CB8AC3E}">
        <p14:creationId xmlns:p14="http://schemas.microsoft.com/office/powerpoint/2010/main" val="29813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326 0.00416 L 0.87969 0.00879 " pathEditMode="relative" rAng="0" ptsTypes="AA">
                                      <p:cBhvr>
                                        <p:cTn id="6" dur="6000" fill="hold"/>
                                        <p:tgtEl>
                                          <p:spTgt spid="24"/>
                                        </p:tgtEl>
                                        <p:attrNameLst>
                                          <p:attrName>ppt_x</p:attrName>
                                          <p:attrName>ppt_y</p:attrName>
                                        </p:attrNameLst>
                                      </p:cBhvr>
                                      <p:rCtr x="44141" y="231"/>
                                    </p:animMotion>
                                  </p:childTnLst>
                                </p:cTn>
                              </p:par>
                              <p:par>
                                <p:cTn id="7" presetID="10" presetClass="entr" presetSubtype="0" fill="hold" nodeType="withEffect">
                                  <p:stCondLst>
                                    <p:cond delay="225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10" presetClass="entr" presetSubtype="0" fill="hold" nodeType="withEffect">
                                  <p:stCondLst>
                                    <p:cond delay="3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375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500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92746C-16CF-EF86-0CB6-64C9E2824EA1}"/>
              </a:ext>
            </a:extLst>
          </p:cNvPr>
          <p:cNvSpPr txBox="1"/>
          <p:nvPr/>
        </p:nvSpPr>
        <p:spPr>
          <a:xfrm>
            <a:off x="2849441" y="3026791"/>
            <a:ext cx="6493118" cy="584775"/>
          </a:xfrm>
          <a:prstGeom prst="rect">
            <a:avLst/>
          </a:prstGeom>
          <a:noFill/>
        </p:spPr>
        <p:txBody>
          <a:bodyPr wrap="square">
            <a:spAutoFit/>
          </a:bodyPr>
          <a:lstStyle/>
          <a:p>
            <a:r>
              <a:rPr lang="fr-FR" sz="3200" b="1" dirty="0"/>
              <a:t>Qu'est-ce que la détection d'objets ?</a:t>
            </a:r>
            <a:endParaRPr lang="fr-FR" sz="3200" b="1" dirty="0">
              <a:highlight>
                <a:srgbClr val="FFFF00"/>
              </a:highlight>
            </a:endParaRPr>
          </a:p>
        </p:txBody>
      </p:sp>
      <p:sp>
        <p:nvSpPr>
          <p:cNvPr id="20" name="TextBox 19">
            <a:extLst>
              <a:ext uri="{FF2B5EF4-FFF2-40B4-BE49-F238E27FC236}">
                <a16:creationId xmlns:a16="http://schemas.microsoft.com/office/drawing/2014/main" id="{379EF942-63E1-ADD0-C083-A06A01294D68}"/>
              </a:ext>
            </a:extLst>
          </p:cNvPr>
          <p:cNvSpPr txBox="1"/>
          <p:nvPr/>
        </p:nvSpPr>
        <p:spPr>
          <a:xfrm>
            <a:off x="5063189" y="338667"/>
            <a:ext cx="2065622" cy="523220"/>
          </a:xfrm>
          <a:prstGeom prst="rect">
            <a:avLst/>
          </a:prstGeom>
          <a:noFill/>
        </p:spPr>
        <p:txBody>
          <a:bodyPr wrap="square" rtlCol="0">
            <a:spAutoFit/>
          </a:bodyPr>
          <a:lstStyle/>
          <a:p>
            <a:r>
              <a:rPr lang="fr-FR" sz="2800" dirty="0">
                <a:latin typeface="Aptos Display" panose="020B0004020202020204" pitchFamily="34" charset="0"/>
              </a:rPr>
              <a:t>Introduction</a:t>
            </a:r>
          </a:p>
        </p:txBody>
      </p:sp>
      <p:sp>
        <p:nvSpPr>
          <p:cNvPr id="40" name="TextBox 39">
            <a:extLst>
              <a:ext uri="{FF2B5EF4-FFF2-40B4-BE49-F238E27FC236}">
                <a16:creationId xmlns:a16="http://schemas.microsoft.com/office/drawing/2014/main" id="{DDA8DAA3-950B-D6AF-CF78-D1BCD8E69804}"/>
              </a:ext>
            </a:extLst>
          </p:cNvPr>
          <p:cNvSpPr txBox="1"/>
          <p:nvPr/>
        </p:nvSpPr>
        <p:spPr>
          <a:xfrm>
            <a:off x="2019300" y="4597399"/>
            <a:ext cx="1911549" cy="646331"/>
          </a:xfrm>
          <a:prstGeom prst="rect">
            <a:avLst/>
          </a:prstGeom>
          <a:noFill/>
        </p:spPr>
        <p:txBody>
          <a:bodyPr wrap="none" rtlCol="0">
            <a:spAutoFit/>
          </a:bodyPr>
          <a:lstStyle/>
          <a:p>
            <a:r>
              <a:rPr lang="fr-FR" sz="3600" dirty="0">
                <a:solidFill>
                  <a:srgbClr val="FF0000"/>
                </a:solidFill>
              </a:rPr>
              <a:t>Détecter </a:t>
            </a:r>
          </a:p>
        </p:txBody>
      </p:sp>
      <p:sp>
        <p:nvSpPr>
          <p:cNvPr id="41" name="TextBox 40">
            <a:extLst>
              <a:ext uri="{FF2B5EF4-FFF2-40B4-BE49-F238E27FC236}">
                <a16:creationId xmlns:a16="http://schemas.microsoft.com/office/drawing/2014/main" id="{4FAC8620-4DAC-0BC5-A856-20E05F2DA407}"/>
              </a:ext>
            </a:extLst>
          </p:cNvPr>
          <p:cNvSpPr txBox="1"/>
          <p:nvPr/>
        </p:nvSpPr>
        <p:spPr>
          <a:xfrm>
            <a:off x="9499600" y="4597400"/>
            <a:ext cx="1328312" cy="646331"/>
          </a:xfrm>
          <a:prstGeom prst="rect">
            <a:avLst/>
          </a:prstGeom>
          <a:noFill/>
        </p:spPr>
        <p:txBody>
          <a:bodyPr wrap="none" rtlCol="0">
            <a:spAutoFit/>
          </a:bodyPr>
          <a:lstStyle/>
          <a:p>
            <a:r>
              <a:rPr lang="fr-FR" sz="3600" dirty="0">
                <a:solidFill>
                  <a:srgbClr val="FF0000"/>
                </a:solidFill>
              </a:rPr>
              <a:t>Objet </a:t>
            </a:r>
          </a:p>
        </p:txBody>
      </p:sp>
      <p:cxnSp>
        <p:nvCxnSpPr>
          <p:cNvPr id="47" name="Straight Arrow Connector 46">
            <a:extLst>
              <a:ext uri="{FF2B5EF4-FFF2-40B4-BE49-F238E27FC236}">
                <a16:creationId xmlns:a16="http://schemas.microsoft.com/office/drawing/2014/main" id="{3A0F7423-BAC8-3FB4-8992-701F8AC8BF31}"/>
              </a:ext>
            </a:extLst>
          </p:cNvPr>
          <p:cNvCxnSpPr>
            <a:cxnSpLocks/>
          </p:cNvCxnSpPr>
          <p:nvPr/>
        </p:nvCxnSpPr>
        <p:spPr>
          <a:xfrm rot="10800000" flipV="1">
            <a:off x="3850340" y="3686476"/>
            <a:ext cx="2550461" cy="1259486"/>
          </a:xfrm>
          <a:prstGeom prst="bentConnector3">
            <a:avLst>
              <a:gd name="adj1" fmla="val 184"/>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5" name="Connector: Elbow 54">
            <a:extLst>
              <a:ext uri="{FF2B5EF4-FFF2-40B4-BE49-F238E27FC236}">
                <a16:creationId xmlns:a16="http://schemas.microsoft.com/office/drawing/2014/main" id="{E6F5EECC-039C-8C0B-14B7-E27A7885357C}"/>
              </a:ext>
            </a:extLst>
          </p:cNvPr>
          <p:cNvCxnSpPr>
            <a:cxnSpLocks/>
            <a:endCxn id="41" idx="1"/>
          </p:cNvCxnSpPr>
          <p:nvPr/>
        </p:nvCxnSpPr>
        <p:spPr>
          <a:xfrm>
            <a:off x="8162223" y="3686476"/>
            <a:ext cx="1337377" cy="1234090"/>
          </a:xfrm>
          <a:prstGeom prst="bentConnector3">
            <a:avLst>
              <a:gd name="adj1" fmla="val 34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3" name="Graphic 62" descr="Braille">
            <a:extLst>
              <a:ext uri="{FF2B5EF4-FFF2-40B4-BE49-F238E27FC236}">
                <a16:creationId xmlns:a16="http://schemas.microsoft.com/office/drawing/2014/main" id="{CD1ED8B1-B4BE-53C6-C5BD-5DD981BBB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8789" y="143077"/>
            <a:ext cx="914400" cy="914400"/>
          </a:xfrm>
          <a:prstGeom prst="rect">
            <a:avLst/>
          </a:prstGeom>
        </p:spPr>
      </p:pic>
    </p:spTree>
    <p:extLst>
      <p:ext uri="{BB962C8B-B14F-4D97-AF65-F5344CB8AC3E}">
        <p14:creationId xmlns:p14="http://schemas.microsoft.com/office/powerpoint/2010/main" val="279488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92746C-16CF-EF86-0CB6-64C9E2824EA1}"/>
              </a:ext>
            </a:extLst>
          </p:cNvPr>
          <p:cNvSpPr txBox="1"/>
          <p:nvPr/>
        </p:nvSpPr>
        <p:spPr>
          <a:xfrm>
            <a:off x="3863666" y="841856"/>
            <a:ext cx="4799711" cy="461665"/>
          </a:xfrm>
          <a:prstGeom prst="rect">
            <a:avLst/>
          </a:prstGeom>
          <a:noFill/>
        </p:spPr>
        <p:txBody>
          <a:bodyPr wrap="square">
            <a:spAutoFit/>
          </a:bodyPr>
          <a:lstStyle/>
          <a:p>
            <a:r>
              <a:rPr lang="fr-FR" sz="2400" b="1" dirty="0"/>
              <a:t>Qu'est-ce que la détection d'objets ?</a:t>
            </a:r>
            <a:endParaRPr lang="fr-FR" sz="2400" b="1" dirty="0">
              <a:highlight>
                <a:srgbClr val="FFFF00"/>
              </a:highlight>
            </a:endParaRPr>
          </a:p>
        </p:txBody>
      </p:sp>
      <p:sp>
        <p:nvSpPr>
          <p:cNvPr id="20" name="TextBox 19">
            <a:extLst>
              <a:ext uri="{FF2B5EF4-FFF2-40B4-BE49-F238E27FC236}">
                <a16:creationId xmlns:a16="http://schemas.microsoft.com/office/drawing/2014/main" id="{379EF942-63E1-ADD0-C083-A06A01294D68}"/>
              </a:ext>
            </a:extLst>
          </p:cNvPr>
          <p:cNvSpPr txBox="1"/>
          <p:nvPr/>
        </p:nvSpPr>
        <p:spPr>
          <a:xfrm>
            <a:off x="5063189" y="0"/>
            <a:ext cx="2065622" cy="523220"/>
          </a:xfrm>
          <a:prstGeom prst="rect">
            <a:avLst/>
          </a:prstGeom>
          <a:noFill/>
        </p:spPr>
        <p:txBody>
          <a:bodyPr wrap="square" rtlCol="0">
            <a:spAutoFit/>
          </a:bodyPr>
          <a:lstStyle/>
          <a:p>
            <a:r>
              <a:rPr lang="fr-FR" sz="2800" dirty="0">
                <a:latin typeface="Aptos Display" panose="020B0004020202020204" pitchFamily="34" charset="0"/>
              </a:rPr>
              <a:t>Introduction</a:t>
            </a:r>
          </a:p>
        </p:txBody>
      </p:sp>
      <p:sp>
        <p:nvSpPr>
          <p:cNvPr id="39" name="TextBox 38">
            <a:extLst>
              <a:ext uri="{FF2B5EF4-FFF2-40B4-BE49-F238E27FC236}">
                <a16:creationId xmlns:a16="http://schemas.microsoft.com/office/drawing/2014/main" id="{8AC48BE5-863B-36AE-0CB7-7CA752EFB596}"/>
              </a:ext>
            </a:extLst>
          </p:cNvPr>
          <p:cNvSpPr txBox="1"/>
          <p:nvPr/>
        </p:nvSpPr>
        <p:spPr>
          <a:xfrm>
            <a:off x="1753732" y="2946273"/>
            <a:ext cx="9519514" cy="523220"/>
          </a:xfrm>
          <a:prstGeom prst="rect">
            <a:avLst/>
          </a:prstGeom>
          <a:noFill/>
        </p:spPr>
        <p:txBody>
          <a:bodyPr wrap="square" rtlCol="0">
            <a:spAutoFit/>
          </a:bodyPr>
          <a:lstStyle/>
          <a:p>
            <a:r>
              <a:rPr lang="fr-FR" sz="2800" dirty="0"/>
              <a:t>: Identifier , localiser et fournir l’emplacement précis d’un objet .</a:t>
            </a:r>
          </a:p>
        </p:txBody>
      </p:sp>
      <p:sp>
        <p:nvSpPr>
          <p:cNvPr id="3" name="TextBox 2">
            <a:extLst>
              <a:ext uri="{FF2B5EF4-FFF2-40B4-BE49-F238E27FC236}">
                <a16:creationId xmlns:a16="http://schemas.microsoft.com/office/drawing/2014/main" id="{E9700329-58DA-2A0D-03AB-91B99574D01A}"/>
              </a:ext>
            </a:extLst>
          </p:cNvPr>
          <p:cNvSpPr txBox="1"/>
          <p:nvPr/>
        </p:nvSpPr>
        <p:spPr>
          <a:xfrm>
            <a:off x="334432" y="2946273"/>
            <a:ext cx="1638039" cy="523220"/>
          </a:xfrm>
          <a:prstGeom prst="rect">
            <a:avLst/>
          </a:prstGeom>
          <a:noFill/>
        </p:spPr>
        <p:txBody>
          <a:bodyPr wrap="square" rtlCol="0">
            <a:spAutoFit/>
          </a:bodyPr>
          <a:lstStyle/>
          <a:p>
            <a:r>
              <a:rPr lang="fr-FR" sz="2800" dirty="0">
                <a:solidFill>
                  <a:srgbClr val="FF0000"/>
                </a:solidFill>
              </a:rPr>
              <a:t>Détecter </a:t>
            </a:r>
          </a:p>
        </p:txBody>
      </p:sp>
      <p:sp>
        <p:nvSpPr>
          <p:cNvPr id="4" name="TextBox 3">
            <a:extLst>
              <a:ext uri="{FF2B5EF4-FFF2-40B4-BE49-F238E27FC236}">
                <a16:creationId xmlns:a16="http://schemas.microsoft.com/office/drawing/2014/main" id="{6BB3E8FF-A556-B3A5-2FEC-ECF8827A0FCA}"/>
              </a:ext>
            </a:extLst>
          </p:cNvPr>
          <p:cNvSpPr txBox="1"/>
          <p:nvPr/>
        </p:nvSpPr>
        <p:spPr>
          <a:xfrm>
            <a:off x="334432" y="3727250"/>
            <a:ext cx="1151880" cy="523220"/>
          </a:xfrm>
          <a:prstGeom prst="rect">
            <a:avLst/>
          </a:prstGeom>
          <a:noFill/>
        </p:spPr>
        <p:txBody>
          <a:bodyPr wrap="square" rtlCol="0">
            <a:spAutoFit/>
          </a:bodyPr>
          <a:lstStyle/>
          <a:p>
            <a:r>
              <a:rPr lang="fr-FR" sz="2800" dirty="0">
                <a:solidFill>
                  <a:srgbClr val="FF0000"/>
                </a:solidFill>
              </a:rPr>
              <a:t>Objet</a:t>
            </a:r>
            <a:r>
              <a:rPr lang="fr-FR" sz="2800" dirty="0"/>
              <a:t> </a:t>
            </a:r>
          </a:p>
        </p:txBody>
      </p:sp>
      <p:sp>
        <p:nvSpPr>
          <p:cNvPr id="6" name="TextBox 5">
            <a:extLst>
              <a:ext uri="{FF2B5EF4-FFF2-40B4-BE49-F238E27FC236}">
                <a16:creationId xmlns:a16="http://schemas.microsoft.com/office/drawing/2014/main" id="{84550B99-A9B0-9D99-14DA-9FFA2B4C0303}"/>
              </a:ext>
            </a:extLst>
          </p:cNvPr>
          <p:cNvSpPr txBox="1"/>
          <p:nvPr/>
        </p:nvSpPr>
        <p:spPr>
          <a:xfrm>
            <a:off x="1753732" y="3727250"/>
            <a:ext cx="10103835" cy="1384995"/>
          </a:xfrm>
          <a:prstGeom prst="rect">
            <a:avLst/>
          </a:prstGeom>
          <a:noFill/>
        </p:spPr>
        <p:txBody>
          <a:bodyPr wrap="square">
            <a:spAutoFit/>
          </a:bodyPr>
          <a:lstStyle/>
          <a:p>
            <a:pPr algn="just"/>
            <a:r>
              <a:rPr lang="fr-FR" sz="2800" b="1" dirty="0"/>
              <a:t>: </a:t>
            </a:r>
            <a:r>
              <a:rPr lang="fr-FR" sz="2800" dirty="0"/>
              <a:t>est le plus petit élément visuel identifiable dans une image, distinct des autres parties de l'image par ses caractéristiques ( la couleur, les contours, la luminosité, </a:t>
            </a:r>
            <a:r>
              <a:rPr lang="fr-FR" sz="2800" dirty="0" err="1"/>
              <a:t>etc</a:t>
            </a:r>
            <a:r>
              <a:rPr lang="fr-FR" sz="2800" dirty="0"/>
              <a:t> )</a:t>
            </a:r>
          </a:p>
        </p:txBody>
      </p:sp>
    </p:spTree>
    <p:extLst>
      <p:ext uri="{BB962C8B-B14F-4D97-AF65-F5344CB8AC3E}">
        <p14:creationId xmlns:p14="http://schemas.microsoft.com/office/powerpoint/2010/main" val="81374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5BC1C-2F81-EBCB-14C3-C7B4544E83C5}"/>
              </a:ext>
            </a:extLst>
          </p:cNvPr>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720097" y="1812459"/>
            <a:ext cx="6751806" cy="4501204"/>
          </a:xfrm>
          <a:prstGeom prst="rect">
            <a:avLst/>
          </a:prstGeom>
          <a:ln w="228600" cap="sq" cmpd="thickThin">
            <a:solidFill>
              <a:srgbClr val="000000"/>
            </a:solidFill>
            <a:prstDash val="solid"/>
            <a:miter lim="800000"/>
          </a:ln>
          <a:effectLst>
            <a:innerShdw blurRad="76200">
              <a:srgbClr val="000000"/>
            </a:innerShdw>
          </a:effectLst>
        </p:spPr>
      </p:pic>
      <p:sp>
        <p:nvSpPr>
          <p:cNvPr id="5" name="Rectangle 4">
            <a:extLst>
              <a:ext uri="{FF2B5EF4-FFF2-40B4-BE49-F238E27FC236}">
                <a16:creationId xmlns:a16="http://schemas.microsoft.com/office/drawing/2014/main" id="{2CECD0EA-DF1D-CB38-DE6E-993FB03FE5DF}"/>
              </a:ext>
            </a:extLst>
          </p:cNvPr>
          <p:cNvSpPr/>
          <p:nvPr/>
        </p:nvSpPr>
        <p:spPr>
          <a:xfrm>
            <a:off x="2720097" y="2743201"/>
            <a:ext cx="2199036" cy="2739100"/>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6" name="Rectangle 5">
            <a:extLst>
              <a:ext uri="{FF2B5EF4-FFF2-40B4-BE49-F238E27FC236}">
                <a16:creationId xmlns:a16="http://schemas.microsoft.com/office/drawing/2014/main" id="{80DD4DBA-4864-BA01-81D9-874AF8CB55F9}"/>
              </a:ext>
            </a:extLst>
          </p:cNvPr>
          <p:cNvSpPr/>
          <p:nvPr/>
        </p:nvSpPr>
        <p:spPr>
          <a:xfrm>
            <a:off x="7369387" y="2743201"/>
            <a:ext cx="1190413" cy="1613033"/>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7A85B790-58E4-861B-615B-C911450FC25E}"/>
              </a:ext>
            </a:extLst>
          </p:cNvPr>
          <p:cNvSpPr/>
          <p:nvPr/>
        </p:nvSpPr>
        <p:spPr>
          <a:xfrm>
            <a:off x="6280664" y="2844800"/>
            <a:ext cx="1002454" cy="1409833"/>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8" name="Rectangle 7">
            <a:extLst>
              <a:ext uri="{FF2B5EF4-FFF2-40B4-BE49-F238E27FC236}">
                <a16:creationId xmlns:a16="http://schemas.microsoft.com/office/drawing/2014/main" id="{0759ACD7-62E1-5A22-EED6-4253562BB6BE}"/>
              </a:ext>
            </a:extLst>
          </p:cNvPr>
          <p:cNvSpPr/>
          <p:nvPr/>
        </p:nvSpPr>
        <p:spPr>
          <a:xfrm>
            <a:off x="8624146" y="3064934"/>
            <a:ext cx="866987" cy="1613033"/>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9" name="Rectangle 8">
            <a:extLst>
              <a:ext uri="{FF2B5EF4-FFF2-40B4-BE49-F238E27FC236}">
                <a16:creationId xmlns:a16="http://schemas.microsoft.com/office/drawing/2014/main" id="{3BB1A612-9A23-A771-AFEF-EB9A0D57AE72}"/>
              </a:ext>
            </a:extLst>
          </p:cNvPr>
          <p:cNvSpPr/>
          <p:nvPr/>
        </p:nvSpPr>
        <p:spPr>
          <a:xfrm>
            <a:off x="5774268" y="3526501"/>
            <a:ext cx="922866" cy="660400"/>
          </a:xfrm>
          <a:prstGeom prst="rect">
            <a:avLst/>
          </a:prstGeom>
          <a:noFill/>
          <a:ln w="28575">
            <a:solidFill>
              <a:srgbClr val="A52BF5"/>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57347EC1-E9AB-0F3F-F459-DCF55AC820CD}"/>
              </a:ext>
            </a:extLst>
          </p:cNvPr>
          <p:cNvSpPr/>
          <p:nvPr/>
        </p:nvSpPr>
        <p:spPr>
          <a:xfrm>
            <a:off x="6654497" y="4127633"/>
            <a:ext cx="1002454" cy="338667"/>
          </a:xfrm>
          <a:prstGeom prst="rect">
            <a:avLst/>
          </a:prstGeom>
          <a:noFill/>
          <a:ln w="28575">
            <a:solidFill>
              <a:srgbClr val="A52BF5"/>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B46657B7-3706-AC90-D854-A80388B5D69F}"/>
              </a:ext>
            </a:extLst>
          </p:cNvPr>
          <p:cNvSpPr/>
          <p:nvPr/>
        </p:nvSpPr>
        <p:spPr>
          <a:xfrm>
            <a:off x="7944159" y="4017567"/>
            <a:ext cx="1448155" cy="900000"/>
          </a:xfrm>
          <a:prstGeom prst="rect">
            <a:avLst/>
          </a:prstGeom>
          <a:noFill/>
          <a:ln w="28575">
            <a:solidFill>
              <a:srgbClr val="A52BF5"/>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Rectangle 11">
            <a:extLst>
              <a:ext uri="{FF2B5EF4-FFF2-40B4-BE49-F238E27FC236}">
                <a16:creationId xmlns:a16="http://schemas.microsoft.com/office/drawing/2014/main" id="{58657551-4609-1827-5AF3-41314FA7252F}"/>
              </a:ext>
            </a:extLst>
          </p:cNvPr>
          <p:cNvSpPr/>
          <p:nvPr/>
        </p:nvSpPr>
        <p:spPr>
          <a:xfrm>
            <a:off x="4535049" y="3746634"/>
            <a:ext cx="1002454" cy="888999"/>
          </a:xfrm>
          <a:prstGeom prst="rect">
            <a:avLst/>
          </a:prstGeom>
          <a:noFill/>
          <a:ln w="28575">
            <a:solidFill>
              <a:srgbClr val="A52BF5"/>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B6E54745-7C3A-BFED-A200-F0A330BBADAE}"/>
              </a:ext>
            </a:extLst>
          </p:cNvPr>
          <p:cNvSpPr/>
          <p:nvPr/>
        </p:nvSpPr>
        <p:spPr>
          <a:xfrm>
            <a:off x="7450666" y="4508634"/>
            <a:ext cx="584201" cy="270934"/>
          </a:xfrm>
          <a:prstGeom prst="rect">
            <a:avLst/>
          </a:prstGeom>
          <a:noFill/>
          <a:ln w="28575">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5" name="Rectangle 14">
            <a:extLst>
              <a:ext uri="{FF2B5EF4-FFF2-40B4-BE49-F238E27FC236}">
                <a16:creationId xmlns:a16="http://schemas.microsoft.com/office/drawing/2014/main" id="{ED8435C8-76A8-007D-1D1C-B116DCCA292E}"/>
              </a:ext>
            </a:extLst>
          </p:cNvPr>
          <p:cNvSpPr/>
          <p:nvPr/>
        </p:nvSpPr>
        <p:spPr>
          <a:xfrm>
            <a:off x="7216354" y="4296966"/>
            <a:ext cx="584201" cy="270934"/>
          </a:xfrm>
          <a:prstGeom prst="rect">
            <a:avLst/>
          </a:prstGeom>
          <a:noFill/>
          <a:ln w="28575">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3" name="TextBox 2">
            <a:extLst>
              <a:ext uri="{FF2B5EF4-FFF2-40B4-BE49-F238E27FC236}">
                <a16:creationId xmlns:a16="http://schemas.microsoft.com/office/drawing/2014/main" id="{31455291-A4C9-86FD-280B-59ADA1FDA713}"/>
              </a:ext>
            </a:extLst>
          </p:cNvPr>
          <p:cNvSpPr txBox="1"/>
          <p:nvPr/>
        </p:nvSpPr>
        <p:spPr>
          <a:xfrm>
            <a:off x="332464" y="1443127"/>
            <a:ext cx="1470936" cy="369332"/>
          </a:xfrm>
          <a:prstGeom prst="rect">
            <a:avLst/>
          </a:prstGeom>
          <a:noFill/>
        </p:spPr>
        <p:txBody>
          <a:bodyPr wrap="square">
            <a:spAutoFit/>
          </a:bodyPr>
          <a:lstStyle/>
          <a:p>
            <a:pPr marL="285750" indent="-285750">
              <a:buFont typeface="Wingdings" panose="05000000000000000000" pitchFamily="2" charset="2"/>
              <a:buChar char="Ø"/>
            </a:pPr>
            <a:r>
              <a:rPr lang="fr-FR" b="1" dirty="0">
                <a:solidFill>
                  <a:srgbClr val="A52BF5"/>
                </a:solidFill>
              </a:rPr>
              <a:t>Exemple : </a:t>
            </a:r>
          </a:p>
        </p:txBody>
      </p:sp>
      <p:sp>
        <p:nvSpPr>
          <p:cNvPr id="13" name="TextBox 12">
            <a:extLst>
              <a:ext uri="{FF2B5EF4-FFF2-40B4-BE49-F238E27FC236}">
                <a16:creationId xmlns:a16="http://schemas.microsoft.com/office/drawing/2014/main" id="{4F2C1F6F-5732-D98E-3FE9-7FE3DA384AD3}"/>
              </a:ext>
            </a:extLst>
          </p:cNvPr>
          <p:cNvSpPr txBox="1"/>
          <p:nvPr/>
        </p:nvSpPr>
        <p:spPr>
          <a:xfrm>
            <a:off x="3863666" y="841856"/>
            <a:ext cx="4799711" cy="461665"/>
          </a:xfrm>
          <a:prstGeom prst="rect">
            <a:avLst/>
          </a:prstGeom>
          <a:noFill/>
        </p:spPr>
        <p:txBody>
          <a:bodyPr wrap="square">
            <a:spAutoFit/>
          </a:bodyPr>
          <a:lstStyle/>
          <a:p>
            <a:r>
              <a:rPr lang="fr-FR" sz="2400" b="1" dirty="0"/>
              <a:t>Qu'est-ce que la détection d'objets ?</a:t>
            </a:r>
            <a:endParaRPr lang="fr-FR" sz="2400" b="1" dirty="0">
              <a:highlight>
                <a:srgbClr val="FFFF00"/>
              </a:highlight>
            </a:endParaRPr>
          </a:p>
        </p:txBody>
      </p:sp>
      <p:sp>
        <p:nvSpPr>
          <p:cNvPr id="16" name="TextBox 15">
            <a:extLst>
              <a:ext uri="{FF2B5EF4-FFF2-40B4-BE49-F238E27FC236}">
                <a16:creationId xmlns:a16="http://schemas.microsoft.com/office/drawing/2014/main" id="{782D880D-5D98-D4C3-E4BC-1A220B632901}"/>
              </a:ext>
            </a:extLst>
          </p:cNvPr>
          <p:cNvSpPr txBox="1"/>
          <p:nvPr/>
        </p:nvSpPr>
        <p:spPr>
          <a:xfrm>
            <a:off x="5063189" y="0"/>
            <a:ext cx="2065622" cy="523220"/>
          </a:xfrm>
          <a:prstGeom prst="rect">
            <a:avLst/>
          </a:prstGeom>
          <a:noFill/>
        </p:spPr>
        <p:txBody>
          <a:bodyPr wrap="square" rtlCol="0">
            <a:spAutoFit/>
          </a:bodyPr>
          <a:lstStyle/>
          <a:p>
            <a:r>
              <a:rPr lang="fr-FR" sz="2800" dirty="0">
                <a:latin typeface="Aptos Display" panose="020B0004020202020204" pitchFamily="34" charset="0"/>
              </a:rPr>
              <a:t>Introduction</a:t>
            </a:r>
          </a:p>
        </p:txBody>
      </p:sp>
    </p:spTree>
    <p:extLst>
      <p:ext uri="{BB962C8B-B14F-4D97-AF65-F5344CB8AC3E}">
        <p14:creationId xmlns:p14="http://schemas.microsoft.com/office/powerpoint/2010/main" val="296124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832834-5385-0875-8CB6-A41158C8DEA8}"/>
              </a:ext>
            </a:extLst>
          </p:cNvPr>
          <p:cNvSpPr txBox="1"/>
          <p:nvPr/>
        </p:nvSpPr>
        <p:spPr>
          <a:xfrm>
            <a:off x="5063189" y="131912"/>
            <a:ext cx="2065622" cy="523220"/>
          </a:xfrm>
          <a:prstGeom prst="rect">
            <a:avLst/>
          </a:prstGeom>
          <a:noFill/>
        </p:spPr>
        <p:txBody>
          <a:bodyPr wrap="square">
            <a:spAutoFit/>
          </a:bodyPr>
          <a:lstStyle/>
          <a:p>
            <a:r>
              <a:rPr lang="fr-FR" sz="2800" dirty="0">
                <a:latin typeface="Aptos Display" panose="020B0004020202020204" pitchFamily="34" charset="0"/>
              </a:rPr>
              <a:t>Conception</a:t>
            </a:r>
          </a:p>
        </p:txBody>
      </p:sp>
      <p:pic>
        <p:nvPicPr>
          <p:cNvPr id="4" name="Picture 3">
            <a:extLst>
              <a:ext uri="{FF2B5EF4-FFF2-40B4-BE49-F238E27FC236}">
                <a16:creationId xmlns:a16="http://schemas.microsoft.com/office/drawing/2014/main" id="{F148417D-2107-A373-64C9-8013D3CD14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641" b="5439"/>
          <a:stretch/>
        </p:blipFill>
        <p:spPr bwMode="auto">
          <a:xfrm>
            <a:off x="64243" y="779288"/>
            <a:ext cx="11807459" cy="5389038"/>
          </a:xfrm>
          <a:prstGeom prst="rect">
            <a:avLst/>
          </a:prstGeom>
          <a:noFill/>
          <a:ln>
            <a:noFill/>
          </a:ln>
        </p:spPr>
      </p:pic>
      <p:sp>
        <p:nvSpPr>
          <p:cNvPr id="6" name="TextBox 5">
            <a:extLst>
              <a:ext uri="{FF2B5EF4-FFF2-40B4-BE49-F238E27FC236}">
                <a16:creationId xmlns:a16="http://schemas.microsoft.com/office/drawing/2014/main" id="{9D7BD991-04CE-610E-621D-D413552EBBB9}"/>
              </a:ext>
            </a:extLst>
          </p:cNvPr>
          <p:cNvSpPr txBox="1"/>
          <p:nvPr/>
        </p:nvSpPr>
        <p:spPr>
          <a:xfrm>
            <a:off x="4215789" y="6356756"/>
            <a:ext cx="4261784" cy="461665"/>
          </a:xfrm>
          <a:prstGeom prst="rect">
            <a:avLst/>
          </a:prstGeom>
          <a:noFill/>
        </p:spPr>
        <p:txBody>
          <a:bodyPr wrap="square">
            <a:spAutoFit/>
          </a:bodyP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Diagramme des cas d’utilisation</a:t>
            </a:r>
            <a:endParaRPr lang="fr-FR" sz="2400" b="1" dirty="0"/>
          </a:p>
        </p:txBody>
      </p:sp>
    </p:spTree>
    <p:extLst>
      <p:ext uri="{BB962C8B-B14F-4D97-AF65-F5344CB8AC3E}">
        <p14:creationId xmlns:p14="http://schemas.microsoft.com/office/powerpoint/2010/main" val="2524429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1DD7C3-0718-16FC-A934-93379F16DCDE}"/>
              </a:ext>
            </a:extLst>
          </p:cNvPr>
          <p:cNvGrpSpPr/>
          <p:nvPr/>
        </p:nvGrpSpPr>
        <p:grpSpPr>
          <a:xfrm>
            <a:off x="9365734" y="705563"/>
            <a:ext cx="1443210" cy="1441373"/>
            <a:chOff x="7380884" y="848089"/>
            <a:chExt cx="1443210" cy="1441373"/>
          </a:xfrm>
        </p:grpSpPr>
        <p:grpSp>
          <p:nvGrpSpPr>
            <p:cNvPr id="44" name="Group 43">
              <a:extLst>
                <a:ext uri="{FF2B5EF4-FFF2-40B4-BE49-F238E27FC236}">
                  <a16:creationId xmlns:a16="http://schemas.microsoft.com/office/drawing/2014/main" id="{2FE1A247-711F-8ECA-A327-5273E13B3271}"/>
                </a:ext>
              </a:extLst>
            </p:cNvPr>
            <p:cNvGrpSpPr/>
            <p:nvPr/>
          </p:nvGrpSpPr>
          <p:grpSpPr>
            <a:xfrm>
              <a:off x="7380884" y="848089"/>
              <a:ext cx="1443210" cy="1441373"/>
              <a:chOff x="699028" y="710723"/>
              <a:chExt cx="1443210" cy="1441373"/>
            </a:xfrm>
          </p:grpSpPr>
          <p:sp>
            <p:nvSpPr>
              <p:cNvPr id="45" name="Flowchart: Connector 44">
                <a:extLst>
                  <a:ext uri="{FF2B5EF4-FFF2-40B4-BE49-F238E27FC236}">
                    <a16:creationId xmlns:a16="http://schemas.microsoft.com/office/drawing/2014/main" id="{9164BE6E-74EC-898F-21E7-22561215EA98}"/>
                  </a:ext>
                </a:extLst>
              </p:cNvPr>
              <p:cNvSpPr/>
              <p:nvPr/>
            </p:nvSpPr>
            <p:spPr>
              <a:xfrm>
                <a:off x="699028" y="710723"/>
                <a:ext cx="1443210" cy="1441373"/>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Freeform: Shape 45">
                <a:extLst>
                  <a:ext uri="{FF2B5EF4-FFF2-40B4-BE49-F238E27FC236}">
                    <a16:creationId xmlns:a16="http://schemas.microsoft.com/office/drawing/2014/main" id="{506EDB43-48D3-5A82-1F5F-E4BC1A32CEF4}"/>
                  </a:ext>
                </a:extLst>
              </p:cNvPr>
              <p:cNvSpPr/>
              <p:nvPr/>
            </p:nvSpPr>
            <p:spPr>
              <a:xfrm>
                <a:off x="1235075" y="734810"/>
                <a:ext cx="367241" cy="57353"/>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FFC000"/>
                </a:solidFill>
              </a:ln>
              <a:effectLst>
                <a:glow rad="101600">
                  <a:srgbClr val="FFC000">
                    <a:alpha val="60000"/>
                  </a:srgbClr>
                </a:glo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47" name="Freeform: Shape 46">
                <a:extLst>
                  <a:ext uri="{FF2B5EF4-FFF2-40B4-BE49-F238E27FC236}">
                    <a16:creationId xmlns:a16="http://schemas.microsoft.com/office/drawing/2014/main" id="{5A56D5C2-3A40-DD0C-156A-1FCD552E1ECE}"/>
                  </a:ext>
                </a:extLst>
              </p:cNvPr>
              <p:cNvSpPr/>
              <p:nvPr/>
            </p:nvSpPr>
            <p:spPr>
              <a:xfrm>
                <a:off x="766763" y="1085850"/>
                <a:ext cx="60325" cy="630238"/>
              </a:xfrm>
              <a:custGeom>
                <a:avLst/>
                <a:gdLst>
                  <a:gd name="connsiteX0" fmla="*/ 17707 w 52929"/>
                  <a:gd name="connsiteY0" fmla="*/ 0 h 588074"/>
                  <a:gd name="connsiteX1" fmla="*/ 52632 w 52929"/>
                  <a:gd name="connsiteY1" fmla="*/ 101600 h 588074"/>
                  <a:gd name="connsiteX2" fmla="*/ 245 w 52929"/>
                  <a:gd name="connsiteY2" fmla="*/ 242887 h 588074"/>
                  <a:gd name="connsiteX3" fmla="*/ 31995 w 52929"/>
                  <a:gd name="connsiteY3" fmla="*/ 346075 h 588074"/>
                  <a:gd name="connsiteX4" fmla="*/ 8182 w 52929"/>
                  <a:gd name="connsiteY4" fmla="*/ 447675 h 588074"/>
                  <a:gd name="connsiteX5" fmla="*/ 38345 w 52929"/>
                  <a:gd name="connsiteY5" fmla="*/ 557212 h 588074"/>
                  <a:gd name="connsiteX6" fmla="*/ 3420 w 52929"/>
                  <a:gd name="connsiteY6" fmla="*/ 585787 h 58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29" h="588074">
                    <a:moveTo>
                      <a:pt x="17707" y="0"/>
                    </a:moveTo>
                    <a:cubicBezTo>
                      <a:pt x="36624" y="30559"/>
                      <a:pt x="55542" y="61119"/>
                      <a:pt x="52632" y="101600"/>
                    </a:cubicBezTo>
                    <a:cubicBezTo>
                      <a:pt x="49722" y="142081"/>
                      <a:pt x="3684" y="202141"/>
                      <a:pt x="245" y="242887"/>
                    </a:cubicBezTo>
                    <a:cubicBezTo>
                      <a:pt x="-3194" y="283633"/>
                      <a:pt x="30672" y="311944"/>
                      <a:pt x="31995" y="346075"/>
                    </a:cubicBezTo>
                    <a:cubicBezTo>
                      <a:pt x="33318" y="380206"/>
                      <a:pt x="7124" y="412486"/>
                      <a:pt x="8182" y="447675"/>
                    </a:cubicBezTo>
                    <a:cubicBezTo>
                      <a:pt x="9240" y="482864"/>
                      <a:pt x="39139" y="534193"/>
                      <a:pt x="38345" y="557212"/>
                    </a:cubicBezTo>
                    <a:cubicBezTo>
                      <a:pt x="37551" y="580231"/>
                      <a:pt x="-8222" y="593725"/>
                      <a:pt x="3420" y="585787"/>
                    </a:cubicBezTo>
                  </a:path>
                </a:pathLst>
              </a:custGeom>
              <a:noFill/>
              <a:ln w="28575">
                <a:solidFill>
                  <a:srgbClr val="FFC000"/>
                </a:solidFill>
              </a:ln>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reeform: Shape 47">
                <a:extLst>
                  <a:ext uri="{FF2B5EF4-FFF2-40B4-BE49-F238E27FC236}">
                    <a16:creationId xmlns:a16="http://schemas.microsoft.com/office/drawing/2014/main" id="{B6E9FC1C-CED3-5B5B-10AB-6E6DE81BAC24}"/>
                  </a:ext>
                </a:extLst>
              </p:cNvPr>
              <p:cNvSpPr/>
              <p:nvPr/>
            </p:nvSpPr>
            <p:spPr>
              <a:xfrm rot="10506930">
                <a:off x="1998130" y="1054174"/>
                <a:ext cx="45719" cy="693090"/>
              </a:xfrm>
              <a:custGeom>
                <a:avLst/>
                <a:gdLst>
                  <a:gd name="connsiteX0" fmla="*/ 17707 w 52929"/>
                  <a:gd name="connsiteY0" fmla="*/ 0 h 588074"/>
                  <a:gd name="connsiteX1" fmla="*/ 52632 w 52929"/>
                  <a:gd name="connsiteY1" fmla="*/ 101600 h 588074"/>
                  <a:gd name="connsiteX2" fmla="*/ 245 w 52929"/>
                  <a:gd name="connsiteY2" fmla="*/ 242887 h 588074"/>
                  <a:gd name="connsiteX3" fmla="*/ 31995 w 52929"/>
                  <a:gd name="connsiteY3" fmla="*/ 346075 h 588074"/>
                  <a:gd name="connsiteX4" fmla="*/ 8182 w 52929"/>
                  <a:gd name="connsiteY4" fmla="*/ 447675 h 588074"/>
                  <a:gd name="connsiteX5" fmla="*/ 38345 w 52929"/>
                  <a:gd name="connsiteY5" fmla="*/ 557212 h 588074"/>
                  <a:gd name="connsiteX6" fmla="*/ 3420 w 52929"/>
                  <a:gd name="connsiteY6" fmla="*/ 585787 h 58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29" h="588074">
                    <a:moveTo>
                      <a:pt x="17707" y="0"/>
                    </a:moveTo>
                    <a:cubicBezTo>
                      <a:pt x="36624" y="30559"/>
                      <a:pt x="55542" y="61119"/>
                      <a:pt x="52632" y="101600"/>
                    </a:cubicBezTo>
                    <a:cubicBezTo>
                      <a:pt x="49722" y="142081"/>
                      <a:pt x="3684" y="202141"/>
                      <a:pt x="245" y="242887"/>
                    </a:cubicBezTo>
                    <a:cubicBezTo>
                      <a:pt x="-3194" y="283633"/>
                      <a:pt x="30672" y="311944"/>
                      <a:pt x="31995" y="346075"/>
                    </a:cubicBezTo>
                    <a:cubicBezTo>
                      <a:pt x="33318" y="380206"/>
                      <a:pt x="7124" y="412486"/>
                      <a:pt x="8182" y="447675"/>
                    </a:cubicBezTo>
                    <a:cubicBezTo>
                      <a:pt x="9240" y="482864"/>
                      <a:pt x="39139" y="534193"/>
                      <a:pt x="38345" y="557212"/>
                    </a:cubicBezTo>
                    <a:cubicBezTo>
                      <a:pt x="37551" y="580231"/>
                      <a:pt x="-8222" y="593725"/>
                      <a:pt x="3420" y="585787"/>
                    </a:cubicBezTo>
                  </a:path>
                </a:pathLst>
              </a:custGeom>
              <a:noFill/>
              <a:ln w="28575">
                <a:solidFill>
                  <a:srgbClr val="347AB4"/>
                </a:solidFill>
              </a:ln>
              <a:effectLst>
                <a:glow rad="101600">
                  <a:srgbClr val="2965F1">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reeform: Shape 48">
                <a:extLst>
                  <a:ext uri="{FF2B5EF4-FFF2-40B4-BE49-F238E27FC236}">
                    <a16:creationId xmlns:a16="http://schemas.microsoft.com/office/drawing/2014/main" id="{42BA6550-8215-535D-3665-F7C32B8DA603}"/>
                  </a:ext>
                </a:extLst>
              </p:cNvPr>
              <p:cNvSpPr/>
              <p:nvPr/>
            </p:nvSpPr>
            <p:spPr>
              <a:xfrm rot="10800000">
                <a:off x="1204426" y="2057480"/>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347AB4"/>
                </a:solidFill>
              </a:ln>
              <a:effectLst>
                <a:glow rad="101600">
                  <a:srgbClr val="2965F1">
                    <a:alpha val="60000"/>
                  </a:srgbClr>
                </a:glo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grpSp>
        <p:pic>
          <p:nvPicPr>
            <p:cNvPr id="17" name="Picture 16">
              <a:extLst>
                <a:ext uri="{FF2B5EF4-FFF2-40B4-BE49-F238E27FC236}">
                  <a16:creationId xmlns:a16="http://schemas.microsoft.com/office/drawing/2014/main" id="{FCB4EF78-5F90-5AD1-11A1-BB07BB61D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852" y="997372"/>
              <a:ext cx="1153274" cy="1153274"/>
            </a:xfrm>
            <a:prstGeom prst="rect">
              <a:avLst/>
            </a:prstGeom>
            <a:ln>
              <a:noFill/>
            </a:ln>
            <a:effectLst>
              <a:outerShdw blurRad="190500" algn="tl" rotWithShape="0">
                <a:srgbClr val="000000">
                  <a:alpha val="70000"/>
                </a:srgbClr>
              </a:outerShdw>
            </a:effectLst>
          </p:spPr>
        </p:pic>
      </p:grpSp>
      <p:grpSp>
        <p:nvGrpSpPr>
          <p:cNvPr id="55" name="Group 54">
            <a:extLst>
              <a:ext uri="{FF2B5EF4-FFF2-40B4-BE49-F238E27FC236}">
                <a16:creationId xmlns:a16="http://schemas.microsoft.com/office/drawing/2014/main" id="{A9AEF6B8-4CE8-5C08-2D79-7805EAB7506F}"/>
              </a:ext>
            </a:extLst>
          </p:cNvPr>
          <p:cNvGrpSpPr/>
          <p:nvPr/>
        </p:nvGrpSpPr>
        <p:grpSpPr>
          <a:xfrm>
            <a:off x="3802310" y="708889"/>
            <a:ext cx="1443210" cy="1441373"/>
            <a:chOff x="3863231" y="710723"/>
            <a:chExt cx="1443210" cy="1441373"/>
          </a:xfrm>
        </p:grpSpPr>
        <p:grpSp>
          <p:nvGrpSpPr>
            <p:cNvPr id="31" name="Group 30">
              <a:extLst>
                <a:ext uri="{FF2B5EF4-FFF2-40B4-BE49-F238E27FC236}">
                  <a16:creationId xmlns:a16="http://schemas.microsoft.com/office/drawing/2014/main" id="{F18FD987-02D4-0F43-E350-99A3218B0DDC}"/>
                </a:ext>
              </a:extLst>
            </p:cNvPr>
            <p:cNvGrpSpPr/>
            <p:nvPr/>
          </p:nvGrpSpPr>
          <p:grpSpPr>
            <a:xfrm>
              <a:off x="3863231" y="710723"/>
              <a:ext cx="1443210" cy="1441373"/>
              <a:chOff x="699028" y="710723"/>
              <a:chExt cx="1443210" cy="1441373"/>
            </a:xfrm>
          </p:grpSpPr>
          <p:sp>
            <p:nvSpPr>
              <p:cNvPr id="33" name="Flowchart: Connector 32">
                <a:extLst>
                  <a:ext uri="{FF2B5EF4-FFF2-40B4-BE49-F238E27FC236}">
                    <a16:creationId xmlns:a16="http://schemas.microsoft.com/office/drawing/2014/main" id="{F9888968-AC8C-E196-FD04-8C7C049061A9}"/>
                  </a:ext>
                </a:extLst>
              </p:cNvPr>
              <p:cNvSpPr/>
              <p:nvPr/>
            </p:nvSpPr>
            <p:spPr>
              <a:xfrm>
                <a:off x="699028" y="710723"/>
                <a:ext cx="1443210" cy="1441373"/>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Freeform: Shape 33">
                <a:extLst>
                  <a:ext uri="{FF2B5EF4-FFF2-40B4-BE49-F238E27FC236}">
                    <a16:creationId xmlns:a16="http://schemas.microsoft.com/office/drawing/2014/main" id="{00B782C3-CDAF-28BA-9B09-CE71F426D6C8}"/>
                  </a:ext>
                </a:extLst>
              </p:cNvPr>
              <p:cNvSpPr/>
              <p:nvPr/>
            </p:nvSpPr>
            <p:spPr>
              <a:xfrm>
                <a:off x="1235075" y="734810"/>
                <a:ext cx="367241" cy="57353"/>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chemeClr val="accent1"/>
                </a:solidFill>
              </a:ln>
              <a:effectLst>
                <a:glow rad="101600">
                  <a:schemeClr val="accent1">
                    <a:satMod val="175000"/>
                    <a:alpha val="40000"/>
                  </a:schemeClr>
                </a:glow>
                <a:outerShdw blurRad="76200" dist="12700" dir="2700000" sy="-23000" kx="-8004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35" name="Freeform: Shape 34">
                <a:extLst>
                  <a:ext uri="{FF2B5EF4-FFF2-40B4-BE49-F238E27FC236}">
                    <a16:creationId xmlns:a16="http://schemas.microsoft.com/office/drawing/2014/main" id="{EA70C28D-5420-0C36-F792-F010280E5157}"/>
                  </a:ext>
                </a:extLst>
              </p:cNvPr>
              <p:cNvSpPr/>
              <p:nvPr/>
            </p:nvSpPr>
            <p:spPr>
              <a:xfrm>
                <a:off x="766763" y="1085850"/>
                <a:ext cx="60325" cy="630238"/>
              </a:xfrm>
              <a:custGeom>
                <a:avLst/>
                <a:gdLst>
                  <a:gd name="connsiteX0" fmla="*/ 17707 w 52929"/>
                  <a:gd name="connsiteY0" fmla="*/ 0 h 588074"/>
                  <a:gd name="connsiteX1" fmla="*/ 52632 w 52929"/>
                  <a:gd name="connsiteY1" fmla="*/ 101600 h 588074"/>
                  <a:gd name="connsiteX2" fmla="*/ 245 w 52929"/>
                  <a:gd name="connsiteY2" fmla="*/ 242887 h 588074"/>
                  <a:gd name="connsiteX3" fmla="*/ 31995 w 52929"/>
                  <a:gd name="connsiteY3" fmla="*/ 346075 h 588074"/>
                  <a:gd name="connsiteX4" fmla="*/ 8182 w 52929"/>
                  <a:gd name="connsiteY4" fmla="*/ 447675 h 588074"/>
                  <a:gd name="connsiteX5" fmla="*/ 38345 w 52929"/>
                  <a:gd name="connsiteY5" fmla="*/ 557212 h 588074"/>
                  <a:gd name="connsiteX6" fmla="*/ 3420 w 52929"/>
                  <a:gd name="connsiteY6" fmla="*/ 585787 h 58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29" h="588074">
                    <a:moveTo>
                      <a:pt x="17707" y="0"/>
                    </a:moveTo>
                    <a:cubicBezTo>
                      <a:pt x="36624" y="30559"/>
                      <a:pt x="55542" y="61119"/>
                      <a:pt x="52632" y="101600"/>
                    </a:cubicBezTo>
                    <a:cubicBezTo>
                      <a:pt x="49722" y="142081"/>
                      <a:pt x="3684" y="202141"/>
                      <a:pt x="245" y="242887"/>
                    </a:cubicBezTo>
                    <a:cubicBezTo>
                      <a:pt x="-3194" y="283633"/>
                      <a:pt x="30672" y="311944"/>
                      <a:pt x="31995" y="346075"/>
                    </a:cubicBezTo>
                    <a:cubicBezTo>
                      <a:pt x="33318" y="380206"/>
                      <a:pt x="7124" y="412486"/>
                      <a:pt x="8182" y="447675"/>
                    </a:cubicBezTo>
                    <a:cubicBezTo>
                      <a:pt x="9240" y="482864"/>
                      <a:pt x="39139" y="534193"/>
                      <a:pt x="38345" y="557212"/>
                    </a:cubicBezTo>
                    <a:cubicBezTo>
                      <a:pt x="37551" y="580231"/>
                      <a:pt x="-8222" y="593725"/>
                      <a:pt x="3420" y="585787"/>
                    </a:cubicBezTo>
                  </a:path>
                </a:pathLst>
              </a:custGeom>
              <a:noFill/>
              <a:ln w="28575">
                <a:solidFill>
                  <a:schemeClr val="accent1"/>
                </a:solidFill>
              </a:ln>
              <a:effectLst>
                <a:glow rad="101600">
                  <a:schemeClr val="accent1">
                    <a:satMod val="175000"/>
                    <a:alpha val="40000"/>
                  </a:schemeClr>
                </a:glow>
                <a:outerShdw blurRad="76200" dist="12700" dir="2700000" sy="-23000" kx="-8004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reeform: Shape 35">
                <a:extLst>
                  <a:ext uri="{FF2B5EF4-FFF2-40B4-BE49-F238E27FC236}">
                    <a16:creationId xmlns:a16="http://schemas.microsoft.com/office/drawing/2014/main" id="{944FAC60-B207-EFDD-4F44-A3B575DF0DA1}"/>
                  </a:ext>
                </a:extLst>
              </p:cNvPr>
              <p:cNvSpPr/>
              <p:nvPr/>
            </p:nvSpPr>
            <p:spPr>
              <a:xfrm rot="10506930">
                <a:off x="1998130" y="1054174"/>
                <a:ext cx="45719" cy="693090"/>
              </a:xfrm>
              <a:custGeom>
                <a:avLst/>
                <a:gdLst>
                  <a:gd name="connsiteX0" fmla="*/ 17707 w 52929"/>
                  <a:gd name="connsiteY0" fmla="*/ 0 h 588074"/>
                  <a:gd name="connsiteX1" fmla="*/ 52632 w 52929"/>
                  <a:gd name="connsiteY1" fmla="*/ 101600 h 588074"/>
                  <a:gd name="connsiteX2" fmla="*/ 245 w 52929"/>
                  <a:gd name="connsiteY2" fmla="*/ 242887 h 588074"/>
                  <a:gd name="connsiteX3" fmla="*/ 31995 w 52929"/>
                  <a:gd name="connsiteY3" fmla="*/ 346075 h 588074"/>
                  <a:gd name="connsiteX4" fmla="*/ 8182 w 52929"/>
                  <a:gd name="connsiteY4" fmla="*/ 447675 h 588074"/>
                  <a:gd name="connsiteX5" fmla="*/ 38345 w 52929"/>
                  <a:gd name="connsiteY5" fmla="*/ 557212 h 588074"/>
                  <a:gd name="connsiteX6" fmla="*/ 3420 w 52929"/>
                  <a:gd name="connsiteY6" fmla="*/ 585787 h 58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29" h="588074">
                    <a:moveTo>
                      <a:pt x="17707" y="0"/>
                    </a:moveTo>
                    <a:cubicBezTo>
                      <a:pt x="36624" y="30559"/>
                      <a:pt x="55542" y="61119"/>
                      <a:pt x="52632" y="101600"/>
                    </a:cubicBezTo>
                    <a:cubicBezTo>
                      <a:pt x="49722" y="142081"/>
                      <a:pt x="3684" y="202141"/>
                      <a:pt x="245" y="242887"/>
                    </a:cubicBezTo>
                    <a:cubicBezTo>
                      <a:pt x="-3194" y="283633"/>
                      <a:pt x="30672" y="311944"/>
                      <a:pt x="31995" y="346075"/>
                    </a:cubicBezTo>
                    <a:cubicBezTo>
                      <a:pt x="33318" y="380206"/>
                      <a:pt x="7124" y="412486"/>
                      <a:pt x="8182" y="447675"/>
                    </a:cubicBezTo>
                    <a:cubicBezTo>
                      <a:pt x="9240" y="482864"/>
                      <a:pt x="39139" y="534193"/>
                      <a:pt x="38345" y="557212"/>
                    </a:cubicBezTo>
                    <a:cubicBezTo>
                      <a:pt x="37551" y="580231"/>
                      <a:pt x="-8222" y="593725"/>
                      <a:pt x="3420" y="585787"/>
                    </a:cubicBezTo>
                  </a:path>
                </a:pathLst>
              </a:custGeom>
              <a:noFill/>
              <a:ln w="28575">
                <a:solidFill>
                  <a:schemeClr val="accent1"/>
                </a:solidFill>
              </a:ln>
              <a:effectLst>
                <a:glow rad="101600">
                  <a:schemeClr val="accent1">
                    <a:satMod val="175000"/>
                    <a:alpha val="40000"/>
                  </a:schemeClr>
                </a:glow>
                <a:outerShdw blurRad="76200" dist="12700" dir="2700000" sy="-23000" kx="-8004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Freeform: Shape 36">
                <a:extLst>
                  <a:ext uri="{FF2B5EF4-FFF2-40B4-BE49-F238E27FC236}">
                    <a16:creationId xmlns:a16="http://schemas.microsoft.com/office/drawing/2014/main" id="{BFA1F74B-F9CA-690A-94F6-229469C7B19C}"/>
                  </a:ext>
                </a:extLst>
              </p:cNvPr>
              <p:cNvSpPr/>
              <p:nvPr/>
            </p:nvSpPr>
            <p:spPr>
              <a:xfrm rot="10800000">
                <a:off x="1204426" y="2057480"/>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chemeClr val="accent1"/>
                </a:solidFill>
              </a:ln>
              <a:effectLst>
                <a:glow rad="101600">
                  <a:schemeClr val="accent1">
                    <a:satMod val="175000"/>
                    <a:alpha val="40000"/>
                  </a:schemeClr>
                </a:glow>
                <a:outerShdw blurRad="76200" dist="12700" dir="2700000" sy="-23000" kx="-8004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grpSp>
        <p:pic>
          <p:nvPicPr>
            <p:cNvPr id="19" name="Picture 18">
              <a:extLst>
                <a:ext uri="{FF2B5EF4-FFF2-40B4-BE49-F238E27FC236}">
                  <a16:creationId xmlns:a16="http://schemas.microsoft.com/office/drawing/2014/main" id="{26AF4021-EBCF-D02C-C445-2DFA4BF6C0C1}"/>
                </a:ext>
              </a:extLst>
            </p:cNvPr>
            <p:cNvPicPr>
              <a:picLocks noChangeAspect="1"/>
            </p:cNvPicPr>
            <p:nvPr/>
          </p:nvPicPr>
          <p:blipFill rotWithShape="1">
            <a:blip r:embed="rId4">
              <a:extLst>
                <a:ext uri="{28A0092B-C50C-407E-A947-70E740481C1C}">
                  <a14:useLocalDpi xmlns:a14="http://schemas.microsoft.com/office/drawing/2010/main" val="0"/>
                </a:ext>
              </a:extLst>
            </a:blip>
            <a:srcRect l="27198" t="15510" r="24469" b="-1227"/>
            <a:stretch/>
          </p:blipFill>
          <p:spPr>
            <a:xfrm>
              <a:off x="4186902" y="1014395"/>
              <a:ext cx="795868" cy="882138"/>
            </a:xfrm>
            <a:prstGeom prst="rect">
              <a:avLst/>
            </a:prstGeom>
            <a:ln>
              <a:noFill/>
            </a:ln>
            <a:effectLst>
              <a:outerShdw blurRad="190500" algn="tl" rotWithShape="0">
                <a:srgbClr val="000000">
                  <a:alpha val="70000"/>
                </a:srgbClr>
              </a:outerShdw>
            </a:effectLst>
          </p:spPr>
        </p:pic>
      </p:grpSp>
      <p:grpSp>
        <p:nvGrpSpPr>
          <p:cNvPr id="56" name="Group 55">
            <a:extLst>
              <a:ext uri="{FF2B5EF4-FFF2-40B4-BE49-F238E27FC236}">
                <a16:creationId xmlns:a16="http://schemas.microsoft.com/office/drawing/2014/main" id="{62E0D9FD-66E2-9255-AC41-935D907D13F9}"/>
              </a:ext>
            </a:extLst>
          </p:cNvPr>
          <p:cNvGrpSpPr/>
          <p:nvPr/>
        </p:nvGrpSpPr>
        <p:grpSpPr>
          <a:xfrm>
            <a:off x="1071054" y="713933"/>
            <a:ext cx="1443210" cy="1441373"/>
            <a:chOff x="1197320" y="710723"/>
            <a:chExt cx="1443210" cy="1441373"/>
          </a:xfrm>
        </p:grpSpPr>
        <p:grpSp>
          <p:nvGrpSpPr>
            <p:cNvPr id="29" name="Group 28">
              <a:extLst>
                <a:ext uri="{FF2B5EF4-FFF2-40B4-BE49-F238E27FC236}">
                  <a16:creationId xmlns:a16="http://schemas.microsoft.com/office/drawing/2014/main" id="{FFD263F6-016E-9DEA-F5BC-3C78BD3CB2FF}"/>
                </a:ext>
              </a:extLst>
            </p:cNvPr>
            <p:cNvGrpSpPr/>
            <p:nvPr/>
          </p:nvGrpSpPr>
          <p:grpSpPr>
            <a:xfrm>
              <a:off x="1197320" y="710723"/>
              <a:ext cx="1443210" cy="1441373"/>
              <a:chOff x="699028" y="710723"/>
              <a:chExt cx="1443210" cy="1441373"/>
            </a:xfrm>
          </p:grpSpPr>
          <p:sp>
            <p:nvSpPr>
              <p:cNvPr id="9" name="Flowchart: Connector 8">
                <a:extLst>
                  <a:ext uri="{FF2B5EF4-FFF2-40B4-BE49-F238E27FC236}">
                    <a16:creationId xmlns:a16="http://schemas.microsoft.com/office/drawing/2014/main" id="{A01C80ED-AD22-E292-D71C-2A5DAB3D6DA5}"/>
                  </a:ext>
                </a:extLst>
              </p:cNvPr>
              <p:cNvSpPr/>
              <p:nvPr/>
            </p:nvSpPr>
            <p:spPr>
              <a:xfrm>
                <a:off x="699028" y="710723"/>
                <a:ext cx="1443210" cy="1441373"/>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Freeform: Shape 21">
                <a:extLst>
                  <a:ext uri="{FF2B5EF4-FFF2-40B4-BE49-F238E27FC236}">
                    <a16:creationId xmlns:a16="http://schemas.microsoft.com/office/drawing/2014/main" id="{ECEBA408-386C-3F27-D78C-1ED50089A33F}"/>
                  </a:ext>
                </a:extLst>
              </p:cNvPr>
              <p:cNvSpPr/>
              <p:nvPr/>
            </p:nvSpPr>
            <p:spPr>
              <a:xfrm rot="153310">
                <a:off x="1147537" y="773301"/>
                <a:ext cx="567399" cy="100417"/>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F16529"/>
                </a:solidFill>
              </a:ln>
              <a:effectLst>
                <a:glow rad="63500">
                  <a:schemeClr val="accent2">
                    <a:satMod val="175000"/>
                    <a:alpha val="40000"/>
                  </a:scheme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23" name="Freeform: Shape 22">
                <a:extLst>
                  <a:ext uri="{FF2B5EF4-FFF2-40B4-BE49-F238E27FC236}">
                    <a16:creationId xmlns:a16="http://schemas.microsoft.com/office/drawing/2014/main" id="{E420EE94-C6F7-4D98-53B2-BBFCCEDB4EF3}"/>
                  </a:ext>
                </a:extLst>
              </p:cNvPr>
              <p:cNvSpPr/>
              <p:nvPr/>
            </p:nvSpPr>
            <p:spPr>
              <a:xfrm>
                <a:off x="789171" y="1053486"/>
                <a:ext cx="79615" cy="703571"/>
              </a:xfrm>
              <a:custGeom>
                <a:avLst/>
                <a:gdLst>
                  <a:gd name="connsiteX0" fmla="*/ 17707 w 52929"/>
                  <a:gd name="connsiteY0" fmla="*/ 0 h 588074"/>
                  <a:gd name="connsiteX1" fmla="*/ 52632 w 52929"/>
                  <a:gd name="connsiteY1" fmla="*/ 101600 h 588074"/>
                  <a:gd name="connsiteX2" fmla="*/ 245 w 52929"/>
                  <a:gd name="connsiteY2" fmla="*/ 242887 h 588074"/>
                  <a:gd name="connsiteX3" fmla="*/ 31995 w 52929"/>
                  <a:gd name="connsiteY3" fmla="*/ 346075 h 588074"/>
                  <a:gd name="connsiteX4" fmla="*/ 8182 w 52929"/>
                  <a:gd name="connsiteY4" fmla="*/ 447675 h 588074"/>
                  <a:gd name="connsiteX5" fmla="*/ 38345 w 52929"/>
                  <a:gd name="connsiteY5" fmla="*/ 557212 h 588074"/>
                  <a:gd name="connsiteX6" fmla="*/ 3420 w 52929"/>
                  <a:gd name="connsiteY6" fmla="*/ 585787 h 58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29" h="588074">
                    <a:moveTo>
                      <a:pt x="17707" y="0"/>
                    </a:moveTo>
                    <a:cubicBezTo>
                      <a:pt x="36624" y="30559"/>
                      <a:pt x="55542" y="61119"/>
                      <a:pt x="52632" y="101600"/>
                    </a:cubicBezTo>
                    <a:cubicBezTo>
                      <a:pt x="49722" y="142081"/>
                      <a:pt x="3684" y="202141"/>
                      <a:pt x="245" y="242887"/>
                    </a:cubicBezTo>
                    <a:cubicBezTo>
                      <a:pt x="-3194" y="283633"/>
                      <a:pt x="30672" y="311944"/>
                      <a:pt x="31995" y="346075"/>
                    </a:cubicBezTo>
                    <a:cubicBezTo>
                      <a:pt x="33318" y="380206"/>
                      <a:pt x="7124" y="412486"/>
                      <a:pt x="8182" y="447675"/>
                    </a:cubicBezTo>
                    <a:cubicBezTo>
                      <a:pt x="9240" y="482864"/>
                      <a:pt x="39139" y="534193"/>
                      <a:pt x="38345" y="557212"/>
                    </a:cubicBezTo>
                    <a:cubicBezTo>
                      <a:pt x="37551" y="580231"/>
                      <a:pt x="-8222" y="593725"/>
                      <a:pt x="3420" y="585787"/>
                    </a:cubicBezTo>
                  </a:path>
                </a:pathLst>
              </a:custGeom>
              <a:noFill/>
              <a:ln w="28575">
                <a:solidFill>
                  <a:srgbClr val="F16529"/>
                </a:solidFill>
              </a:ln>
              <a:effectLst>
                <a:glow rad="63500">
                  <a:schemeClr val="accent2">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reeform: Shape 25">
                <a:extLst>
                  <a:ext uri="{FF2B5EF4-FFF2-40B4-BE49-F238E27FC236}">
                    <a16:creationId xmlns:a16="http://schemas.microsoft.com/office/drawing/2014/main" id="{4A056531-0E76-E03B-9B14-A838F904A78F}"/>
                  </a:ext>
                </a:extLst>
              </p:cNvPr>
              <p:cNvSpPr/>
              <p:nvPr/>
            </p:nvSpPr>
            <p:spPr>
              <a:xfrm rot="10506930">
                <a:off x="1961640" y="993702"/>
                <a:ext cx="58165" cy="815242"/>
              </a:xfrm>
              <a:custGeom>
                <a:avLst/>
                <a:gdLst>
                  <a:gd name="connsiteX0" fmla="*/ 17707 w 52929"/>
                  <a:gd name="connsiteY0" fmla="*/ 0 h 588074"/>
                  <a:gd name="connsiteX1" fmla="*/ 52632 w 52929"/>
                  <a:gd name="connsiteY1" fmla="*/ 101600 h 588074"/>
                  <a:gd name="connsiteX2" fmla="*/ 245 w 52929"/>
                  <a:gd name="connsiteY2" fmla="*/ 242887 h 588074"/>
                  <a:gd name="connsiteX3" fmla="*/ 31995 w 52929"/>
                  <a:gd name="connsiteY3" fmla="*/ 346075 h 588074"/>
                  <a:gd name="connsiteX4" fmla="*/ 8182 w 52929"/>
                  <a:gd name="connsiteY4" fmla="*/ 447675 h 588074"/>
                  <a:gd name="connsiteX5" fmla="*/ 38345 w 52929"/>
                  <a:gd name="connsiteY5" fmla="*/ 557212 h 588074"/>
                  <a:gd name="connsiteX6" fmla="*/ 3420 w 52929"/>
                  <a:gd name="connsiteY6" fmla="*/ 585787 h 58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29" h="588074">
                    <a:moveTo>
                      <a:pt x="17707" y="0"/>
                    </a:moveTo>
                    <a:cubicBezTo>
                      <a:pt x="36624" y="30559"/>
                      <a:pt x="55542" y="61119"/>
                      <a:pt x="52632" y="101600"/>
                    </a:cubicBezTo>
                    <a:cubicBezTo>
                      <a:pt x="49722" y="142081"/>
                      <a:pt x="3684" y="202141"/>
                      <a:pt x="245" y="242887"/>
                    </a:cubicBezTo>
                    <a:cubicBezTo>
                      <a:pt x="-3194" y="283633"/>
                      <a:pt x="30672" y="311944"/>
                      <a:pt x="31995" y="346075"/>
                    </a:cubicBezTo>
                    <a:cubicBezTo>
                      <a:pt x="33318" y="380206"/>
                      <a:pt x="7124" y="412486"/>
                      <a:pt x="8182" y="447675"/>
                    </a:cubicBezTo>
                    <a:cubicBezTo>
                      <a:pt x="9240" y="482864"/>
                      <a:pt x="39139" y="534193"/>
                      <a:pt x="38345" y="557212"/>
                    </a:cubicBezTo>
                    <a:cubicBezTo>
                      <a:pt x="37551" y="580231"/>
                      <a:pt x="-8222" y="593725"/>
                      <a:pt x="3420" y="585787"/>
                    </a:cubicBezTo>
                  </a:path>
                </a:pathLst>
              </a:custGeom>
              <a:noFill/>
              <a:ln w="28575">
                <a:solidFill>
                  <a:srgbClr val="F16529"/>
                </a:solidFill>
              </a:ln>
              <a:effectLst>
                <a:glow rad="63500">
                  <a:schemeClr val="accent2">
                    <a:satMod val="175000"/>
                    <a:alpha val="40000"/>
                  </a:schemeClr>
                </a:glow>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Freeform: Shape 26">
                <a:extLst>
                  <a:ext uri="{FF2B5EF4-FFF2-40B4-BE49-F238E27FC236}">
                    <a16:creationId xmlns:a16="http://schemas.microsoft.com/office/drawing/2014/main" id="{6E978739-46BF-A13D-F52C-474EC9122C29}"/>
                  </a:ext>
                </a:extLst>
              </p:cNvPr>
              <p:cNvSpPr/>
              <p:nvPr/>
            </p:nvSpPr>
            <p:spPr>
              <a:xfrm rot="10800000">
                <a:off x="1145580" y="2032832"/>
                <a:ext cx="569210" cy="53589"/>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F16529"/>
                </a:solidFill>
              </a:ln>
              <a:effectLst>
                <a:glow rad="63500">
                  <a:schemeClr val="accent2">
                    <a:satMod val="175000"/>
                    <a:alpha val="40000"/>
                  </a:scheme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grpSp>
        <p:pic>
          <p:nvPicPr>
            <p:cNvPr id="25" name="Picture 24">
              <a:extLst>
                <a:ext uri="{FF2B5EF4-FFF2-40B4-BE49-F238E27FC236}">
                  <a16:creationId xmlns:a16="http://schemas.microsoft.com/office/drawing/2014/main" id="{4491F50C-9ADA-3950-ADA5-CF7131F48B43}"/>
                </a:ext>
              </a:extLst>
            </p:cNvPr>
            <p:cNvPicPr>
              <a:picLocks noChangeAspect="1"/>
            </p:cNvPicPr>
            <p:nvPr/>
          </p:nvPicPr>
          <p:blipFill rotWithShape="1">
            <a:blip r:embed="rId5">
              <a:extLst>
                <a:ext uri="{28A0092B-C50C-407E-A947-70E740481C1C}">
                  <a14:useLocalDpi xmlns:a14="http://schemas.microsoft.com/office/drawing/2010/main" val="0"/>
                </a:ext>
              </a:extLst>
            </a:blip>
            <a:srcRect l="13378" t="14772" r="10763" b="-412"/>
            <a:stretch/>
          </p:blipFill>
          <p:spPr>
            <a:xfrm>
              <a:off x="1529458" y="961043"/>
              <a:ext cx="778934" cy="879351"/>
            </a:xfrm>
            <a:prstGeom prst="rect">
              <a:avLst/>
            </a:prstGeom>
            <a:ln>
              <a:noFill/>
            </a:ln>
            <a:effectLst>
              <a:outerShdw blurRad="190500" algn="tl" rotWithShape="0">
                <a:srgbClr val="000000">
                  <a:alpha val="70000"/>
                </a:srgbClr>
              </a:outerShdw>
            </a:effectLst>
          </p:spPr>
        </p:pic>
      </p:grpSp>
      <p:grpSp>
        <p:nvGrpSpPr>
          <p:cNvPr id="54" name="Group 53">
            <a:extLst>
              <a:ext uri="{FF2B5EF4-FFF2-40B4-BE49-F238E27FC236}">
                <a16:creationId xmlns:a16="http://schemas.microsoft.com/office/drawing/2014/main" id="{8E6E1E93-887E-1379-4D02-19237F3B0DC5}"/>
              </a:ext>
            </a:extLst>
          </p:cNvPr>
          <p:cNvGrpSpPr/>
          <p:nvPr/>
        </p:nvGrpSpPr>
        <p:grpSpPr>
          <a:xfrm>
            <a:off x="6601507" y="709685"/>
            <a:ext cx="1443210" cy="1441373"/>
            <a:chOff x="6510515" y="751693"/>
            <a:chExt cx="1443210" cy="1441373"/>
          </a:xfrm>
        </p:grpSpPr>
        <p:grpSp>
          <p:nvGrpSpPr>
            <p:cNvPr id="38" name="Group 37">
              <a:extLst>
                <a:ext uri="{FF2B5EF4-FFF2-40B4-BE49-F238E27FC236}">
                  <a16:creationId xmlns:a16="http://schemas.microsoft.com/office/drawing/2014/main" id="{FD9ADFA0-BC01-5398-313C-569598F1A0A6}"/>
                </a:ext>
              </a:extLst>
            </p:cNvPr>
            <p:cNvGrpSpPr/>
            <p:nvPr/>
          </p:nvGrpSpPr>
          <p:grpSpPr>
            <a:xfrm>
              <a:off x="6510515" y="751693"/>
              <a:ext cx="1443210" cy="1441373"/>
              <a:chOff x="699028" y="710723"/>
              <a:chExt cx="1443210" cy="1441373"/>
            </a:xfrm>
          </p:grpSpPr>
          <p:sp>
            <p:nvSpPr>
              <p:cNvPr id="39" name="Flowchart: Connector 38">
                <a:extLst>
                  <a:ext uri="{FF2B5EF4-FFF2-40B4-BE49-F238E27FC236}">
                    <a16:creationId xmlns:a16="http://schemas.microsoft.com/office/drawing/2014/main" id="{61E3124B-8F00-9BFC-C22A-BDE1DA77F009}"/>
                  </a:ext>
                </a:extLst>
              </p:cNvPr>
              <p:cNvSpPr/>
              <p:nvPr/>
            </p:nvSpPr>
            <p:spPr>
              <a:xfrm>
                <a:off x="699028" y="710723"/>
                <a:ext cx="1443210" cy="1441373"/>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Freeform: Shape 39">
                <a:extLst>
                  <a:ext uri="{FF2B5EF4-FFF2-40B4-BE49-F238E27FC236}">
                    <a16:creationId xmlns:a16="http://schemas.microsoft.com/office/drawing/2014/main" id="{9ADB3E03-5859-3BA8-1867-9DD3129CE471}"/>
                  </a:ext>
                </a:extLst>
              </p:cNvPr>
              <p:cNvSpPr/>
              <p:nvPr/>
            </p:nvSpPr>
            <p:spPr>
              <a:xfrm>
                <a:off x="1235075" y="734810"/>
                <a:ext cx="367241" cy="57353"/>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FFC000"/>
                </a:solidFill>
              </a:ln>
              <a:effectLst>
                <a:glow rad="101600">
                  <a:srgbClr val="FFC000">
                    <a:alpha val="60000"/>
                  </a:srgbClr>
                </a:glo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41" name="Freeform: Shape 40">
                <a:extLst>
                  <a:ext uri="{FF2B5EF4-FFF2-40B4-BE49-F238E27FC236}">
                    <a16:creationId xmlns:a16="http://schemas.microsoft.com/office/drawing/2014/main" id="{7E12DCA9-B1C7-23AA-CE1B-B6CDCECD0F28}"/>
                  </a:ext>
                </a:extLst>
              </p:cNvPr>
              <p:cNvSpPr/>
              <p:nvPr/>
            </p:nvSpPr>
            <p:spPr>
              <a:xfrm>
                <a:off x="766763" y="1085850"/>
                <a:ext cx="60325" cy="630238"/>
              </a:xfrm>
              <a:custGeom>
                <a:avLst/>
                <a:gdLst>
                  <a:gd name="connsiteX0" fmla="*/ 17707 w 52929"/>
                  <a:gd name="connsiteY0" fmla="*/ 0 h 588074"/>
                  <a:gd name="connsiteX1" fmla="*/ 52632 w 52929"/>
                  <a:gd name="connsiteY1" fmla="*/ 101600 h 588074"/>
                  <a:gd name="connsiteX2" fmla="*/ 245 w 52929"/>
                  <a:gd name="connsiteY2" fmla="*/ 242887 h 588074"/>
                  <a:gd name="connsiteX3" fmla="*/ 31995 w 52929"/>
                  <a:gd name="connsiteY3" fmla="*/ 346075 h 588074"/>
                  <a:gd name="connsiteX4" fmla="*/ 8182 w 52929"/>
                  <a:gd name="connsiteY4" fmla="*/ 447675 h 588074"/>
                  <a:gd name="connsiteX5" fmla="*/ 38345 w 52929"/>
                  <a:gd name="connsiteY5" fmla="*/ 557212 h 588074"/>
                  <a:gd name="connsiteX6" fmla="*/ 3420 w 52929"/>
                  <a:gd name="connsiteY6" fmla="*/ 585787 h 58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29" h="588074">
                    <a:moveTo>
                      <a:pt x="17707" y="0"/>
                    </a:moveTo>
                    <a:cubicBezTo>
                      <a:pt x="36624" y="30559"/>
                      <a:pt x="55542" y="61119"/>
                      <a:pt x="52632" y="101600"/>
                    </a:cubicBezTo>
                    <a:cubicBezTo>
                      <a:pt x="49722" y="142081"/>
                      <a:pt x="3684" y="202141"/>
                      <a:pt x="245" y="242887"/>
                    </a:cubicBezTo>
                    <a:cubicBezTo>
                      <a:pt x="-3194" y="283633"/>
                      <a:pt x="30672" y="311944"/>
                      <a:pt x="31995" y="346075"/>
                    </a:cubicBezTo>
                    <a:cubicBezTo>
                      <a:pt x="33318" y="380206"/>
                      <a:pt x="7124" y="412486"/>
                      <a:pt x="8182" y="447675"/>
                    </a:cubicBezTo>
                    <a:cubicBezTo>
                      <a:pt x="9240" y="482864"/>
                      <a:pt x="39139" y="534193"/>
                      <a:pt x="38345" y="557212"/>
                    </a:cubicBezTo>
                    <a:cubicBezTo>
                      <a:pt x="37551" y="580231"/>
                      <a:pt x="-8222" y="593725"/>
                      <a:pt x="3420" y="585787"/>
                    </a:cubicBezTo>
                  </a:path>
                </a:pathLst>
              </a:custGeom>
              <a:noFill/>
              <a:ln w="28575">
                <a:solidFill>
                  <a:srgbClr val="FFC000"/>
                </a:solidFill>
              </a:ln>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reeform: Shape 41">
                <a:extLst>
                  <a:ext uri="{FF2B5EF4-FFF2-40B4-BE49-F238E27FC236}">
                    <a16:creationId xmlns:a16="http://schemas.microsoft.com/office/drawing/2014/main" id="{2B5F3EEB-DAB5-BA53-E3D2-6563EDA9320C}"/>
                  </a:ext>
                </a:extLst>
              </p:cNvPr>
              <p:cNvSpPr/>
              <p:nvPr/>
            </p:nvSpPr>
            <p:spPr>
              <a:xfrm rot="10506930">
                <a:off x="1998130" y="1054174"/>
                <a:ext cx="45719" cy="693090"/>
              </a:xfrm>
              <a:custGeom>
                <a:avLst/>
                <a:gdLst>
                  <a:gd name="connsiteX0" fmla="*/ 17707 w 52929"/>
                  <a:gd name="connsiteY0" fmla="*/ 0 h 588074"/>
                  <a:gd name="connsiteX1" fmla="*/ 52632 w 52929"/>
                  <a:gd name="connsiteY1" fmla="*/ 101600 h 588074"/>
                  <a:gd name="connsiteX2" fmla="*/ 245 w 52929"/>
                  <a:gd name="connsiteY2" fmla="*/ 242887 h 588074"/>
                  <a:gd name="connsiteX3" fmla="*/ 31995 w 52929"/>
                  <a:gd name="connsiteY3" fmla="*/ 346075 h 588074"/>
                  <a:gd name="connsiteX4" fmla="*/ 8182 w 52929"/>
                  <a:gd name="connsiteY4" fmla="*/ 447675 h 588074"/>
                  <a:gd name="connsiteX5" fmla="*/ 38345 w 52929"/>
                  <a:gd name="connsiteY5" fmla="*/ 557212 h 588074"/>
                  <a:gd name="connsiteX6" fmla="*/ 3420 w 52929"/>
                  <a:gd name="connsiteY6" fmla="*/ 585787 h 58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29" h="588074">
                    <a:moveTo>
                      <a:pt x="17707" y="0"/>
                    </a:moveTo>
                    <a:cubicBezTo>
                      <a:pt x="36624" y="30559"/>
                      <a:pt x="55542" y="61119"/>
                      <a:pt x="52632" y="101600"/>
                    </a:cubicBezTo>
                    <a:cubicBezTo>
                      <a:pt x="49722" y="142081"/>
                      <a:pt x="3684" y="202141"/>
                      <a:pt x="245" y="242887"/>
                    </a:cubicBezTo>
                    <a:cubicBezTo>
                      <a:pt x="-3194" y="283633"/>
                      <a:pt x="30672" y="311944"/>
                      <a:pt x="31995" y="346075"/>
                    </a:cubicBezTo>
                    <a:cubicBezTo>
                      <a:pt x="33318" y="380206"/>
                      <a:pt x="7124" y="412486"/>
                      <a:pt x="8182" y="447675"/>
                    </a:cubicBezTo>
                    <a:cubicBezTo>
                      <a:pt x="9240" y="482864"/>
                      <a:pt x="39139" y="534193"/>
                      <a:pt x="38345" y="557212"/>
                    </a:cubicBezTo>
                    <a:cubicBezTo>
                      <a:pt x="37551" y="580231"/>
                      <a:pt x="-8222" y="593725"/>
                      <a:pt x="3420" y="585787"/>
                    </a:cubicBezTo>
                  </a:path>
                </a:pathLst>
              </a:custGeom>
              <a:noFill/>
              <a:ln w="28575">
                <a:solidFill>
                  <a:srgbClr val="FFC000"/>
                </a:solidFill>
              </a:ln>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reeform: Shape 42">
                <a:extLst>
                  <a:ext uri="{FF2B5EF4-FFF2-40B4-BE49-F238E27FC236}">
                    <a16:creationId xmlns:a16="http://schemas.microsoft.com/office/drawing/2014/main" id="{05907BF2-D8C8-D908-2CD8-39F71B8FB627}"/>
                  </a:ext>
                </a:extLst>
              </p:cNvPr>
              <p:cNvSpPr/>
              <p:nvPr/>
            </p:nvSpPr>
            <p:spPr>
              <a:xfrm rot="10800000">
                <a:off x="1204426" y="2057480"/>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FFC000"/>
                </a:solidFill>
              </a:ln>
              <a:effectLst>
                <a:glow rad="101600">
                  <a:srgbClr val="FFC000">
                    <a:alpha val="60000"/>
                  </a:srgbClr>
                </a:glo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grpSp>
        <p:pic>
          <p:nvPicPr>
            <p:cNvPr id="28" name="Picture 27">
              <a:extLst>
                <a:ext uri="{FF2B5EF4-FFF2-40B4-BE49-F238E27FC236}">
                  <a16:creationId xmlns:a16="http://schemas.microsoft.com/office/drawing/2014/main" id="{8348D385-048D-0E69-8A96-664CABB5C3FB}"/>
                </a:ext>
              </a:extLst>
            </p:cNvPr>
            <p:cNvPicPr>
              <a:picLocks noChangeAspect="1"/>
            </p:cNvPicPr>
            <p:nvPr/>
          </p:nvPicPr>
          <p:blipFill rotWithShape="1">
            <a:blip r:embed="rId6">
              <a:extLst>
                <a:ext uri="{28A0092B-C50C-407E-A947-70E740481C1C}">
                  <a14:useLocalDpi xmlns:a14="http://schemas.microsoft.com/office/drawing/2010/main" val="0"/>
                </a:ext>
              </a:extLst>
            </a:blip>
            <a:srcRect l="28838" t="16333" r="28254"/>
            <a:stretch/>
          </p:blipFill>
          <p:spPr>
            <a:xfrm>
              <a:off x="6861280" y="1083053"/>
              <a:ext cx="741680" cy="813480"/>
            </a:xfrm>
            <a:prstGeom prst="rect">
              <a:avLst/>
            </a:prstGeom>
            <a:ln>
              <a:noFill/>
            </a:ln>
            <a:effectLst>
              <a:outerShdw blurRad="190500" algn="tl" rotWithShape="0">
                <a:srgbClr val="000000">
                  <a:alpha val="70000"/>
                </a:srgbClr>
              </a:outerShdw>
            </a:effectLst>
          </p:spPr>
        </p:pic>
      </p:grpSp>
      <p:sp>
        <p:nvSpPr>
          <p:cNvPr id="8" name="Rectangle: Rounded Corners 7">
            <a:extLst>
              <a:ext uri="{FF2B5EF4-FFF2-40B4-BE49-F238E27FC236}">
                <a16:creationId xmlns:a16="http://schemas.microsoft.com/office/drawing/2014/main" id="{B2F128ED-F285-5E63-7F44-437A3A77CFCB}"/>
              </a:ext>
            </a:extLst>
          </p:cNvPr>
          <p:cNvSpPr/>
          <p:nvPr/>
        </p:nvSpPr>
        <p:spPr>
          <a:xfrm>
            <a:off x="1152589" y="2421620"/>
            <a:ext cx="1443210" cy="319489"/>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HTML</a:t>
            </a:r>
          </a:p>
        </p:txBody>
      </p:sp>
      <p:sp>
        <p:nvSpPr>
          <p:cNvPr id="12" name="Rectangle: Rounded Corners 11">
            <a:extLst>
              <a:ext uri="{FF2B5EF4-FFF2-40B4-BE49-F238E27FC236}">
                <a16:creationId xmlns:a16="http://schemas.microsoft.com/office/drawing/2014/main" id="{0F4059A9-D9AD-191E-A8FE-3CB9AD90D217}"/>
              </a:ext>
            </a:extLst>
          </p:cNvPr>
          <p:cNvSpPr/>
          <p:nvPr/>
        </p:nvSpPr>
        <p:spPr>
          <a:xfrm>
            <a:off x="3890304" y="2421620"/>
            <a:ext cx="1443210" cy="319489"/>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CSS</a:t>
            </a:r>
          </a:p>
        </p:txBody>
      </p:sp>
      <p:sp>
        <p:nvSpPr>
          <p:cNvPr id="13" name="Rectangle: Rounded Corners 12">
            <a:extLst>
              <a:ext uri="{FF2B5EF4-FFF2-40B4-BE49-F238E27FC236}">
                <a16:creationId xmlns:a16="http://schemas.microsoft.com/office/drawing/2014/main" id="{A789EC20-20FB-D0D5-4ED7-78B06CE6B10D}"/>
              </a:ext>
            </a:extLst>
          </p:cNvPr>
          <p:cNvSpPr/>
          <p:nvPr/>
        </p:nvSpPr>
        <p:spPr>
          <a:xfrm>
            <a:off x="6628019" y="2421620"/>
            <a:ext cx="1443210" cy="319489"/>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JS</a:t>
            </a:r>
          </a:p>
        </p:txBody>
      </p:sp>
      <p:sp>
        <p:nvSpPr>
          <p:cNvPr id="14" name="Rectangle: Rounded Corners 13">
            <a:extLst>
              <a:ext uri="{FF2B5EF4-FFF2-40B4-BE49-F238E27FC236}">
                <a16:creationId xmlns:a16="http://schemas.microsoft.com/office/drawing/2014/main" id="{DA11231D-2900-4A13-6DC6-CF2FD14232B5}"/>
              </a:ext>
            </a:extLst>
          </p:cNvPr>
          <p:cNvSpPr/>
          <p:nvPr/>
        </p:nvSpPr>
        <p:spPr>
          <a:xfrm>
            <a:off x="9365734" y="2421620"/>
            <a:ext cx="1443210" cy="319489"/>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PYTHON</a:t>
            </a:r>
          </a:p>
        </p:txBody>
      </p:sp>
      <p:sp>
        <p:nvSpPr>
          <p:cNvPr id="16" name="Rectangle: Rounded Corners 15">
            <a:extLst>
              <a:ext uri="{FF2B5EF4-FFF2-40B4-BE49-F238E27FC236}">
                <a16:creationId xmlns:a16="http://schemas.microsoft.com/office/drawing/2014/main" id="{63726397-9DFC-B212-9BFF-0C32EEB99EF0}"/>
              </a:ext>
            </a:extLst>
          </p:cNvPr>
          <p:cNvSpPr/>
          <p:nvPr/>
        </p:nvSpPr>
        <p:spPr>
          <a:xfrm>
            <a:off x="7106905" y="5819863"/>
            <a:ext cx="1443210" cy="319489"/>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STREAMLIT</a:t>
            </a:r>
          </a:p>
        </p:txBody>
      </p:sp>
      <p:sp>
        <p:nvSpPr>
          <p:cNvPr id="7" name="Rectangle: Rounded Corners 6">
            <a:extLst>
              <a:ext uri="{FF2B5EF4-FFF2-40B4-BE49-F238E27FC236}">
                <a16:creationId xmlns:a16="http://schemas.microsoft.com/office/drawing/2014/main" id="{048D7A79-76F9-65F9-02E0-69BE6B762436}"/>
              </a:ext>
            </a:extLst>
          </p:cNvPr>
          <p:cNvSpPr/>
          <p:nvPr/>
        </p:nvSpPr>
        <p:spPr>
          <a:xfrm>
            <a:off x="133460" y="192509"/>
            <a:ext cx="3668850" cy="379108"/>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t>Outils et technologies</a:t>
            </a:r>
          </a:p>
        </p:txBody>
      </p:sp>
      <p:sp>
        <p:nvSpPr>
          <p:cNvPr id="32" name="Freeform: Shape 31">
            <a:extLst>
              <a:ext uri="{FF2B5EF4-FFF2-40B4-BE49-F238E27FC236}">
                <a16:creationId xmlns:a16="http://schemas.microsoft.com/office/drawing/2014/main" id="{E2F846AA-2F92-8B16-21A8-6C0739AC4EB1}"/>
              </a:ext>
            </a:extLst>
          </p:cNvPr>
          <p:cNvSpPr/>
          <p:nvPr/>
        </p:nvSpPr>
        <p:spPr>
          <a:xfrm rot="8275437">
            <a:off x="8301105" y="5425509"/>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solidFill>
            <a:srgbClr val="FF4A4A"/>
          </a:solidFill>
          <a:ln w="28575">
            <a:solidFill>
              <a:srgbClr val="FF4A4A"/>
            </a:solidFill>
          </a:ln>
          <a:effectLst>
            <a:glow rad="101600">
              <a:srgbClr val="FF4A4A">
                <a:alpha val="60000"/>
              </a:srgb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50" name="Freeform: Shape 49">
            <a:extLst>
              <a:ext uri="{FF2B5EF4-FFF2-40B4-BE49-F238E27FC236}">
                <a16:creationId xmlns:a16="http://schemas.microsoft.com/office/drawing/2014/main" id="{72C0B82A-73A3-E209-A1FF-02755F4CF065}"/>
              </a:ext>
            </a:extLst>
          </p:cNvPr>
          <p:cNvSpPr/>
          <p:nvPr/>
        </p:nvSpPr>
        <p:spPr>
          <a:xfrm rot="13298135">
            <a:off x="6897448" y="4071120"/>
            <a:ext cx="285997" cy="75803"/>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solidFill>
            <a:srgbClr val="FF4A4A"/>
          </a:solidFill>
          <a:ln w="28575">
            <a:solidFill>
              <a:srgbClr val="FF4A4A"/>
            </a:solidFill>
          </a:ln>
          <a:effectLst>
            <a:glow rad="101600">
              <a:srgbClr val="FF4A4A">
                <a:alpha val="60000"/>
              </a:srgb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51" name="Freeform: Shape 50">
            <a:extLst>
              <a:ext uri="{FF2B5EF4-FFF2-40B4-BE49-F238E27FC236}">
                <a16:creationId xmlns:a16="http://schemas.microsoft.com/office/drawing/2014/main" id="{F52AAB2C-C060-BAD3-689A-1118E8E33ADF}"/>
              </a:ext>
            </a:extLst>
          </p:cNvPr>
          <p:cNvSpPr/>
          <p:nvPr/>
        </p:nvSpPr>
        <p:spPr>
          <a:xfrm rot="13924644">
            <a:off x="8534251" y="4047975"/>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solidFill>
            <a:srgbClr val="6A5355"/>
          </a:solidFill>
          <a:ln w="28575">
            <a:solidFill>
              <a:srgbClr val="6A5355"/>
            </a:solidFill>
          </a:ln>
          <a:effectLst>
            <a:glow rad="101600">
              <a:srgbClr val="6A5355">
                <a:alpha val="60000"/>
              </a:srgb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52" name="Freeform: Shape 51">
            <a:extLst>
              <a:ext uri="{FF2B5EF4-FFF2-40B4-BE49-F238E27FC236}">
                <a16:creationId xmlns:a16="http://schemas.microsoft.com/office/drawing/2014/main" id="{6FBEA963-66BC-5764-D0D2-F5DC131ABE70}"/>
              </a:ext>
            </a:extLst>
          </p:cNvPr>
          <p:cNvSpPr/>
          <p:nvPr/>
        </p:nvSpPr>
        <p:spPr>
          <a:xfrm rot="14083617">
            <a:off x="6715318" y="5208348"/>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solidFill>
            <a:srgbClr val="BE3E41"/>
          </a:solidFill>
          <a:ln w="28575">
            <a:solidFill>
              <a:srgbClr val="BE3E41"/>
            </a:solidFill>
          </a:ln>
          <a:effectLst>
            <a:glow rad="101600">
              <a:srgbClr val="FF4A4A">
                <a:alpha val="60000"/>
              </a:srgb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cxnSp>
        <p:nvCxnSpPr>
          <p:cNvPr id="2" name="Straight Connector 1">
            <a:extLst>
              <a:ext uri="{FF2B5EF4-FFF2-40B4-BE49-F238E27FC236}">
                <a16:creationId xmlns:a16="http://schemas.microsoft.com/office/drawing/2014/main" id="{540E877B-1DFB-DE36-5884-7182D97662D4}"/>
              </a:ext>
            </a:extLst>
          </p:cNvPr>
          <p:cNvCxnSpPr>
            <a:cxnSpLocks/>
          </p:cNvCxnSpPr>
          <p:nvPr/>
        </p:nvCxnSpPr>
        <p:spPr>
          <a:xfrm flipV="1">
            <a:off x="361481" y="5804452"/>
            <a:ext cx="0" cy="1053548"/>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DEF608B2-D61F-7079-B597-7D373B2CF383}"/>
              </a:ext>
            </a:extLst>
          </p:cNvPr>
          <p:cNvCxnSpPr>
            <a:cxnSpLocks/>
          </p:cNvCxnSpPr>
          <p:nvPr/>
        </p:nvCxnSpPr>
        <p:spPr>
          <a:xfrm flipV="1">
            <a:off x="239999" y="5804452"/>
            <a:ext cx="0" cy="1033131"/>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53" name="Straight Connector 52">
            <a:extLst>
              <a:ext uri="{FF2B5EF4-FFF2-40B4-BE49-F238E27FC236}">
                <a16:creationId xmlns:a16="http://schemas.microsoft.com/office/drawing/2014/main" id="{9A85D36D-8896-745A-722E-E402881D8D3D}"/>
              </a:ext>
            </a:extLst>
          </p:cNvPr>
          <p:cNvCxnSpPr>
            <a:cxnSpLocks/>
          </p:cNvCxnSpPr>
          <p:nvPr/>
        </p:nvCxnSpPr>
        <p:spPr>
          <a:xfrm flipV="1">
            <a:off x="254942" y="3085489"/>
            <a:ext cx="0" cy="1053548"/>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57" name="Straight Connector 56">
            <a:extLst>
              <a:ext uri="{FF2B5EF4-FFF2-40B4-BE49-F238E27FC236}">
                <a16:creationId xmlns:a16="http://schemas.microsoft.com/office/drawing/2014/main" id="{B84FB85C-3B00-B40B-F421-22D3ADFA93F9}"/>
              </a:ext>
            </a:extLst>
          </p:cNvPr>
          <p:cNvCxnSpPr>
            <a:cxnSpLocks/>
          </p:cNvCxnSpPr>
          <p:nvPr/>
        </p:nvCxnSpPr>
        <p:spPr>
          <a:xfrm flipV="1">
            <a:off x="133460" y="3085489"/>
            <a:ext cx="0" cy="1033131"/>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sp>
        <p:nvSpPr>
          <p:cNvPr id="58" name="Freeform: Shape 57">
            <a:extLst>
              <a:ext uri="{FF2B5EF4-FFF2-40B4-BE49-F238E27FC236}">
                <a16:creationId xmlns:a16="http://schemas.microsoft.com/office/drawing/2014/main" id="{8C447F39-1539-64EF-2AD3-0A2E85E9CDC0}"/>
              </a:ext>
            </a:extLst>
          </p:cNvPr>
          <p:cNvSpPr/>
          <p:nvPr/>
        </p:nvSpPr>
        <p:spPr>
          <a:xfrm rot="8275437">
            <a:off x="11644121" y="5849539"/>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chemeClr val="tx1"/>
            </a:solidFill>
          </a:ln>
          <a:effectLst>
            <a:glow rad="101600">
              <a:schemeClr val="tx1">
                <a:alpha val="60000"/>
              </a:scheme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59" name="Freeform: Shape 58">
            <a:extLst>
              <a:ext uri="{FF2B5EF4-FFF2-40B4-BE49-F238E27FC236}">
                <a16:creationId xmlns:a16="http://schemas.microsoft.com/office/drawing/2014/main" id="{6807D672-2DC3-BDD4-B749-30F2659D2CEE}"/>
              </a:ext>
            </a:extLst>
          </p:cNvPr>
          <p:cNvSpPr/>
          <p:nvPr/>
        </p:nvSpPr>
        <p:spPr>
          <a:xfrm rot="8275437">
            <a:off x="11075201" y="5228435"/>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chemeClr val="tx1"/>
            </a:solidFill>
          </a:ln>
          <a:effectLst>
            <a:glow rad="101600">
              <a:schemeClr val="tx1">
                <a:alpha val="60000"/>
              </a:scheme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cxnSp>
        <p:nvCxnSpPr>
          <p:cNvPr id="62" name="Straight Connector 61">
            <a:extLst>
              <a:ext uri="{FF2B5EF4-FFF2-40B4-BE49-F238E27FC236}">
                <a16:creationId xmlns:a16="http://schemas.microsoft.com/office/drawing/2014/main" id="{A5C409E7-6BAB-EA70-53FC-840C42DE4704}"/>
              </a:ext>
            </a:extLst>
          </p:cNvPr>
          <p:cNvCxnSpPr>
            <a:cxnSpLocks/>
          </p:cNvCxnSpPr>
          <p:nvPr/>
        </p:nvCxnSpPr>
        <p:spPr>
          <a:xfrm flipV="1">
            <a:off x="11050017" y="6183663"/>
            <a:ext cx="1141983" cy="653920"/>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B8246C95-7659-E8C5-66B0-24AA45E13516}"/>
              </a:ext>
            </a:extLst>
          </p:cNvPr>
          <p:cNvCxnSpPr>
            <a:cxnSpLocks/>
          </p:cNvCxnSpPr>
          <p:nvPr/>
        </p:nvCxnSpPr>
        <p:spPr>
          <a:xfrm flipV="1">
            <a:off x="11508031" y="6477802"/>
            <a:ext cx="683969" cy="372841"/>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sp>
        <p:nvSpPr>
          <p:cNvPr id="64" name="Freeform: Shape 63">
            <a:extLst>
              <a:ext uri="{FF2B5EF4-FFF2-40B4-BE49-F238E27FC236}">
                <a16:creationId xmlns:a16="http://schemas.microsoft.com/office/drawing/2014/main" id="{1288FCDF-30B2-110D-A53E-188C091F1BC5}"/>
              </a:ext>
            </a:extLst>
          </p:cNvPr>
          <p:cNvSpPr/>
          <p:nvPr/>
        </p:nvSpPr>
        <p:spPr>
          <a:xfrm rot="8275437">
            <a:off x="10740812" y="4952392"/>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5915E7"/>
            </a:solidFill>
          </a:ln>
          <a:effectLst>
            <a:glow rad="101600">
              <a:srgbClr val="5915E7">
                <a:alpha val="60000"/>
              </a:srgb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65" name="Freeform: Shape 64">
            <a:extLst>
              <a:ext uri="{FF2B5EF4-FFF2-40B4-BE49-F238E27FC236}">
                <a16:creationId xmlns:a16="http://schemas.microsoft.com/office/drawing/2014/main" id="{2AF75A56-69AC-09F4-66BE-9C3B5CE36827}"/>
              </a:ext>
            </a:extLst>
          </p:cNvPr>
          <p:cNvSpPr/>
          <p:nvPr/>
        </p:nvSpPr>
        <p:spPr>
          <a:xfrm rot="8275437">
            <a:off x="11424807" y="5557062"/>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5915E7"/>
            </a:solidFill>
          </a:ln>
          <a:effectLst>
            <a:glow rad="101600">
              <a:srgbClr val="5915E7">
                <a:alpha val="60000"/>
              </a:srgb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cxnSp>
        <p:nvCxnSpPr>
          <p:cNvPr id="66" name="Straight Connector 65">
            <a:extLst>
              <a:ext uri="{FF2B5EF4-FFF2-40B4-BE49-F238E27FC236}">
                <a16:creationId xmlns:a16="http://schemas.microsoft.com/office/drawing/2014/main" id="{25B9DD0E-8742-23E2-C4DF-1E29976C24F6}"/>
              </a:ext>
            </a:extLst>
          </p:cNvPr>
          <p:cNvCxnSpPr>
            <a:cxnSpLocks/>
          </p:cNvCxnSpPr>
          <p:nvPr/>
        </p:nvCxnSpPr>
        <p:spPr>
          <a:xfrm flipV="1">
            <a:off x="11630022" y="7357"/>
            <a:ext cx="0" cy="1053548"/>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82A713B6-5A13-0D68-B97B-1DC558B44923}"/>
              </a:ext>
            </a:extLst>
          </p:cNvPr>
          <p:cNvCxnSpPr>
            <a:cxnSpLocks/>
          </p:cNvCxnSpPr>
          <p:nvPr/>
        </p:nvCxnSpPr>
        <p:spPr>
          <a:xfrm flipV="1">
            <a:off x="11508540" y="7357"/>
            <a:ext cx="0" cy="1033131"/>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a16="http://schemas.microsoft.com/office/drawing/2014/main" id="{299D2875-FA6C-FDB5-38A5-F4F020701BEC}"/>
              </a:ext>
            </a:extLst>
          </p:cNvPr>
          <p:cNvCxnSpPr>
            <a:cxnSpLocks/>
          </p:cNvCxnSpPr>
          <p:nvPr/>
        </p:nvCxnSpPr>
        <p:spPr>
          <a:xfrm flipV="1">
            <a:off x="5853474" y="-20570"/>
            <a:ext cx="0" cy="1053548"/>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a16="http://schemas.microsoft.com/office/drawing/2014/main" id="{C44D2DBB-0CBF-D9A4-90EA-44E64758766B}"/>
              </a:ext>
            </a:extLst>
          </p:cNvPr>
          <p:cNvCxnSpPr>
            <a:cxnSpLocks/>
          </p:cNvCxnSpPr>
          <p:nvPr/>
        </p:nvCxnSpPr>
        <p:spPr>
          <a:xfrm flipV="1">
            <a:off x="5731992" y="-20570"/>
            <a:ext cx="0" cy="1033131"/>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pic>
        <p:nvPicPr>
          <p:cNvPr id="4" name="Picture 3">
            <a:extLst>
              <a:ext uri="{FF2B5EF4-FFF2-40B4-BE49-F238E27FC236}">
                <a16:creationId xmlns:a16="http://schemas.microsoft.com/office/drawing/2014/main" id="{1069AAF4-EBAF-670B-B62D-E24832A45A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4889" y="4093412"/>
            <a:ext cx="1245762" cy="1088190"/>
          </a:xfrm>
          <a:prstGeom prst="rect">
            <a:avLst/>
          </a:prstGeom>
        </p:spPr>
      </p:pic>
      <p:pic>
        <p:nvPicPr>
          <p:cNvPr id="3" name="Picture 2" descr="yolo framework">
            <a:extLst>
              <a:ext uri="{FF2B5EF4-FFF2-40B4-BE49-F238E27FC236}">
                <a16:creationId xmlns:a16="http://schemas.microsoft.com/office/drawing/2014/main" id="{3A9AF278-8B4B-B49F-282F-8E1EDE53BAD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60786" y="4304982"/>
            <a:ext cx="2306955" cy="1224915"/>
          </a:xfrm>
          <a:prstGeom prst="rect">
            <a:avLst/>
          </a:prstGeom>
          <a:noFill/>
          <a:ln>
            <a:noFill/>
          </a:ln>
        </p:spPr>
      </p:pic>
      <p:sp>
        <p:nvSpPr>
          <p:cNvPr id="15" name="Freeform: Shape 14">
            <a:extLst>
              <a:ext uri="{FF2B5EF4-FFF2-40B4-BE49-F238E27FC236}">
                <a16:creationId xmlns:a16="http://schemas.microsoft.com/office/drawing/2014/main" id="{659FD67F-CBE0-53AD-93F9-F2C411BC65B5}"/>
              </a:ext>
            </a:extLst>
          </p:cNvPr>
          <p:cNvSpPr/>
          <p:nvPr/>
        </p:nvSpPr>
        <p:spPr>
          <a:xfrm rot="8614455">
            <a:off x="1119121" y="4322307"/>
            <a:ext cx="425406" cy="49291"/>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00FFFF"/>
            </a:solidFill>
          </a:ln>
          <a:effectLst>
            <a:glow rad="101600">
              <a:schemeClr val="tx1">
                <a:alpha val="60000"/>
              </a:scheme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18" name="Freeform: Shape 17">
            <a:extLst>
              <a:ext uri="{FF2B5EF4-FFF2-40B4-BE49-F238E27FC236}">
                <a16:creationId xmlns:a16="http://schemas.microsoft.com/office/drawing/2014/main" id="{FBAE5D0F-1E4C-8DF4-71B5-AD86EC2D3703}"/>
              </a:ext>
            </a:extLst>
          </p:cNvPr>
          <p:cNvSpPr/>
          <p:nvPr/>
        </p:nvSpPr>
        <p:spPr>
          <a:xfrm rot="8614455">
            <a:off x="3617077" y="4411583"/>
            <a:ext cx="184685" cy="62613"/>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00FFFF"/>
            </a:solidFill>
          </a:ln>
          <a:effectLst>
            <a:glow rad="101600">
              <a:schemeClr val="tx1">
                <a:alpha val="60000"/>
              </a:scheme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20" name="Freeform: Shape 19">
            <a:extLst>
              <a:ext uri="{FF2B5EF4-FFF2-40B4-BE49-F238E27FC236}">
                <a16:creationId xmlns:a16="http://schemas.microsoft.com/office/drawing/2014/main" id="{77E8DE08-C6A2-AAAD-8357-A0D909EA77D3}"/>
              </a:ext>
            </a:extLst>
          </p:cNvPr>
          <p:cNvSpPr/>
          <p:nvPr/>
        </p:nvSpPr>
        <p:spPr>
          <a:xfrm rot="12423945">
            <a:off x="3275256" y="5469106"/>
            <a:ext cx="133185" cy="45719"/>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00FFFF"/>
            </a:solidFill>
          </a:ln>
          <a:effectLst>
            <a:glow rad="101600">
              <a:schemeClr val="tx1">
                <a:alpha val="60000"/>
              </a:scheme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
        <p:nvSpPr>
          <p:cNvPr id="21" name="Freeform: Shape 20">
            <a:extLst>
              <a:ext uri="{FF2B5EF4-FFF2-40B4-BE49-F238E27FC236}">
                <a16:creationId xmlns:a16="http://schemas.microsoft.com/office/drawing/2014/main" id="{F2ADFC63-12F5-33EA-EA7D-FF1B96AD7A33}"/>
              </a:ext>
            </a:extLst>
          </p:cNvPr>
          <p:cNvSpPr/>
          <p:nvPr/>
        </p:nvSpPr>
        <p:spPr>
          <a:xfrm rot="8614455">
            <a:off x="1481040" y="5499856"/>
            <a:ext cx="72822" cy="99198"/>
          </a:xfrm>
          <a:custGeom>
            <a:avLst/>
            <a:gdLst>
              <a:gd name="connsiteX0" fmla="*/ 0 w 361950"/>
              <a:gd name="connsiteY0" fmla="*/ 6350 h 57365"/>
              <a:gd name="connsiteX1" fmla="*/ 158750 w 361950"/>
              <a:gd name="connsiteY1" fmla="*/ 19050 h 57365"/>
              <a:gd name="connsiteX2" fmla="*/ 266700 w 361950"/>
              <a:gd name="connsiteY2" fmla="*/ 57150 h 57365"/>
              <a:gd name="connsiteX3" fmla="*/ 361950 w 361950"/>
              <a:gd name="connsiteY3" fmla="*/ 0 h 57365"/>
            </a:gdLst>
            <a:ahLst/>
            <a:cxnLst>
              <a:cxn ang="0">
                <a:pos x="connsiteX0" y="connsiteY0"/>
              </a:cxn>
              <a:cxn ang="0">
                <a:pos x="connsiteX1" y="connsiteY1"/>
              </a:cxn>
              <a:cxn ang="0">
                <a:pos x="connsiteX2" y="connsiteY2"/>
              </a:cxn>
              <a:cxn ang="0">
                <a:pos x="connsiteX3" y="connsiteY3"/>
              </a:cxn>
            </a:cxnLst>
            <a:rect l="l" t="t" r="r" b="b"/>
            <a:pathLst>
              <a:path w="361950" h="57365">
                <a:moveTo>
                  <a:pt x="0" y="6350"/>
                </a:moveTo>
                <a:cubicBezTo>
                  <a:pt x="57150" y="8466"/>
                  <a:pt x="114300" y="10583"/>
                  <a:pt x="158750" y="19050"/>
                </a:cubicBezTo>
                <a:cubicBezTo>
                  <a:pt x="203200" y="27517"/>
                  <a:pt x="232833" y="60325"/>
                  <a:pt x="266700" y="57150"/>
                </a:cubicBezTo>
                <a:cubicBezTo>
                  <a:pt x="300567" y="53975"/>
                  <a:pt x="337608" y="13758"/>
                  <a:pt x="361950" y="0"/>
                </a:cubicBezTo>
              </a:path>
            </a:pathLst>
          </a:custGeom>
          <a:noFill/>
          <a:ln w="28575">
            <a:solidFill>
              <a:srgbClr val="00FFFF"/>
            </a:solidFill>
          </a:ln>
          <a:effectLst>
            <a:glow rad="101600">
              <a:schemeClr val="tx1">
                <a:alpha val="60000"/>
              </a:schemeClr>
            </a:glow>
            <a:outerShdw blurRad="50800" dist="38100" dir="18900000" algn="b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dirty="0"/>
          </a:p>
        </p:txBody>
      </p:sp>
    </p:spTree>
    <p:extLst>
      <p:ext uri="{BB962C8B-B14F-4D97-AF65-F5344CB8AC3E}">
        <p14:creationId xmlns:p14="http://schemas.microsoft.com/office/powerpoint/2010/main" val="377662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3D39C-8036-ACFE-EC87-89F0C24F365B}"/>
              </a:ext>
            </a:extLst>
          </p:cNvPr>
          <p:cNvSpPr txBox="1"/>
          <p:nvPr/>
        </p:nvSpPr>
        <p:spPr>
          <a:xfrm>
            <a:off x="4029279" y="176242"/>
            <a:ext cx="3853812" cy="769441"/>
          </a:xfrm>
          <a:prstGeom prst="rect">
            <a:avLst/>
          </a:prstGeom>
          <a:noFill/>
        </p:spPr>
        <p:txBody>
          <a:bodyPr wrap="square">
            <a:spAutoFit/>
          </a:bodyPr>
          <a:lstStyle/>
          <a:p>
            <a:r>
              <a:rPr lang="fr-FR" sz="4400" dirty="0">
                <a:latin typeface="Aptos Display" panose="020B0004020202020204" pitchFamily="34" charset="0"/>
              </a:rPr>
              <a:t>YOLO </a:t>
            </a:r>
            <a:r>
              <a:rPr lang="fr-FR" sz="1800" dirty="0">
                <a:effectLst/>
                <a:latin typeface="Calibri" panose="020F0502020204030204" pitchFamily="34" charset="0"/>
                <a:ea typeface="Calibri" panose="020F0502020204030204" pitchFamily="34" charset="0"/>
                <a:cs typeface="Arial" panose="020B0604020202020204" pitchFamily="34" charset="0"/>
              </a:rPr>
              <a:t>(You </a:t>
            </a:r>
            <a:r>
              <a:rPr lang="fr-FR" sz="1800" dirty="0" err="1">
                <a:effectLst/>
                <a:latin typeface="Calibri" panose="020F0502020204030204" pitchFamily="34" charset="0"/>
                <a:ea typeface="Calibri" panose="020F0502020204030204" pitchFamily="34" charset="0"/>
                <a:cs typeface="Arial" panose="020B0604020202020204" pitchFamily="34" charset="0"/>
              </a:rPr>
              <a:t>Only</a:t>
            </a:r>
            <a:r>
              <a:rPr lang="fr-FR" sz="1800" dirty="0">
                <a:effectLst/>
                <a:latin typeface="Calibri" panose="020F0502020204030204" pitchFamily="34" charset="0"/>
                <a:ea typeface="Calibri" panose="020F0502020204030204" pitchFamily="34" charset="0"/>
                <a:cs typeface="Arial" panose="020B0604020202020204" pitchFamily="34" charset="0"/>
              </a:rPr>
              <a:t> Look Once) </a:t>
            </a:r>
            <a:endParaRPr lang="fr-FR" sz="4400" dirty="0">
              <a:latin typeface="Aptos Display" panose="020B0004020202020204" pitchFamily="34" charset="0"/>
            </a:endParaRPr>
          </a:p>
        </p:txBody>
      </p:sp>
      <p:pic>
        <p:nvPicPr>
          <p:cNvPr id="2" name="Picture 1" descr="YOLO Architecture from the original paper">
            <a:extLst>
              <a:ext uri="{FF2B5EF4-FFF2-40B4-BE49-F238E27FC236}">
                <a16:creationId xmlns:a16="http://schemas.microsoft.com/office/drawing/2014/main" id="{14484E3D-7CA8-6A39-92E9-C94B9F84998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5723"/>
          <a:stretch/>
        </p:blipFill>
        <p:spPr bwMode="auto">
          <a:xfrm>
            <a:off x="3155795" y="1193475"/>
            <a:ext cx="8643485" cy="4763383"/>
          </a:xfrm>
          <a:prstGeom prst="rect">
            <a:avLst/>
          </a:prstGeom>
          <a:noFill/>
          <a:ln>
            <a:noFill/>
          </a:ln>
        </p:spPr>
      </p:pic>
      <p:sp>
        <p:nvSpPr>
          <p:cNvPr id="5" name="TextBox 4">
            <a:extLst>
              <a:ext uri="{FF2B5EF4-FFF2-40B4-BE49-F238E27FC236}">
                <a16:creationId xmlns:a16="http://schemas.microsoft.com/office/drawing/2014/main" id="{1EAA67B2-2371-398E-5309-3D273C63153E}"/>
              </a:ext>
            </a:extLst>
          </p:cNvPr>
          <p:cNvSpPr txBox="1"/>
          <p:nvPr/>
        </p:nvSpPr>
        <p:spPr>
          <a:xfrm>
            <a:off x="229386" y="1193475"/>
            <a:ext cx="2148841" cy="495585"/>
          </a:xfrm>
          <a:prstGeom prst="rect">
            <a:avLst/>
          </a:prstGeom>
          <a:noFill/>
        </p:spPr>
        <p:txBody>
          <a:bodyPr wrap="square">
            <a:spAutoFit/>
          </a:bodyPr>
          <a:lstStyle/>
          <a:p>
            <a:pPr lvl="0" rtl="0">
              <a:lnSpc>
                <a:spcPct val="150000"/>
              </a:lnSpc>
              <a:spcBef>
                <a:spcPts val="1200"/>
              </a:spcBef>
              <a:spcAft>
                <a:spcPts val="800"/>
              </a:spcAft>
            </a:pPr>
            <a:r>
              <a:rPr lang="fr-FR" sz="2000" b="1" i="1" kern="100" dirty="0">
                <a:effectLst/>
                <a:latin typeface="Lucida Bright" panose="02040602050505020304" pitchFamily="18" charset="0"/>
                <a:ea typeface="Calibri" panose="020F0502020204030204" pitchFamily="34" charset="0"/>
                <a:cs typeface="Calibri" panose="020F0502020204030204" pitchFamily="34" charset="0"/>
              </a:rPr>
              <a:t>Architecture :</a:t>
            </a:r>
            <a:endParaRPr lang="en-US" sz="1800" b="1" i="1" kern="100" dirty="0">
              <a:effectLst/>
              <a:latin typeface="Lucida Bright" panose="02040602050505020304" pitchFamily="18"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B7467DE-B148-82B1-2384-08D7EB679B59}"/>
              </a:ext>
            </a:extLst>
          </p:cNvPr>
          <p:cNvSpPr txBox="1"/>
          <p:nvPr/>
        </p:nvSpPr>
        <p:spPr>
          <a:xfrm>
            <a:off x="0" y="2028852"/>
            <a:ext cx="3534937" cy="1015663"/>
          </a:xfrm>
          <a:prstGeom prst="rect">
            <a:avLst/>
          </a:prstGeom>
          <a:noFill/>
        </p:spPr>
        <p:txBody>
          <a:bodyPr wrap="square">
            <a:spAutoFit/>
          </a:bodyPr>
          <a:lstStyle/>
          <a:p>
            <a:pPr marL="285750" indent="-285750">
              <a:buFont typeface="Arial" panose="020B0604020202020204" pitchFamily="34" charset="0"/>
              <a:buChar char="•"/>
            </a:pPr>
            <a:r>
              <a:rPr lang="fr-FR" sz="2000" b="1" dirty="0">
                <a:effectLst/>
                <a:ea typeface="Calibri" panose="020F0502020204030204" pitchFamily="34" charset="0"/>
                <a:cs typeface="Arial" panose="020B0604020202020204" pitchFamily="34" charset="0"/>
              </a:rPr>
              <a:t>24 </a:t>
            </a:r>
            <a:r>
              <a:rPr lang="fr-FR" sz="2000" b="1" dirty="0" err="1">
                <a:effectLst/>
                <a:ea typeface="Calibri" panose="020F0502020204030204" pitchFamily="34" charset="0"/>
                <a:cs typeface="Arial" panose="020B0604020202020204" pitchFamily="34" charset="0"/>
              </a:rPr>
              <a:t>convolutionnelles</a:t>
            </a:r>
            <a:endParaRPr lang="fr-FR" sz="2000" b="1" dirty="0">
              <a:effectLst/>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2000" b="1" dirty="0"/>
              <a:t>4 </a:t>
            </a:r>
            <a:r>
              <a:rPr lang="fr-FR" sz="2000" b="1" dirty="0" err="1">
                <a:effectLst/>
                <a:ea typeface="Calibri" panose="020F0502020204030204" pitchFamily="34" charset="0"/>
                <a:cs typeface="Arial" panose="020B0604020202020204" pitchFamily="34" charset="0"/>
              </a:rPr>
              <a:t>pooling</a:t>
            </a:r>
            <a:endParaRPr lang="fr-FR" sz="2000" b="1" dirty="0">
              <a:effectLst/>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fr-FR" sz="2000" b="1" dirty="0">
                <a:effectLst/>
                <a:ea typeface="Calibri" panose="020F0502020204030204" pitchFamily="34" charset="0"/>
                <a:cs typeface="Arial" panose="020B0604020202020204" pitchFamily="34" charset="0"/>
              </a:rPr>
              <a:t>2 entièrement connectées</a:t>
            </a:r>
            <a:endParaRPr lang="en-US" sz="2000" b="1" dirty="0"/>
          </a:p>
        </p:txBody>
      </p:sp>
    </p:spTree>
    <p:extLst>
      <p:ext uri="{BB962C8B-B14F-4D97-AF65-F5344CB8AC3E}">
        <p14:creationId xmlns:p14="http://schemas.microsoft.com/office/powerpoint/2010/main" val="99404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3D39C-8036-ACFE-EC87-89F0C24F365B}"/>
              </a:ext>
            </a:extLst>
          </p:cNvPr>
          <p:cNvSpPr txBox="1"/>
          <p:nvPr/>
        </p:nvSpPr>
        <p:spPr>
          <a:xfrm>
            <a:off x="4029279" y="176242"/>
            <a:ext cx="3853812" cy="769441"/>
          </a:xfrm>
          <a:prstGeom prst="rect">
            <a:avLst/>
          </a:prstGeom>
          <a:noFill/>
        </p:spPr>
        <p:txBody>
          <a:bodyPr wrap="square">
            <a:spAutoFit/>
          </a:bodyPr>
          <a:lstStyle/>
          <a:p>
            <a:r>
              <a:rPr lang="fr-FR" sz="4400" dirty="0">
                <a:latin typeface="Aptos Display" panose="020B0004020202020204" pitchFamily="34" charset="0"/>
              </a:rPr>
              <a:t>YOLO </a:t>
            </a:r>
            <a:r>
              <a:rPr lang="fr-FR" sz="1800" dirty="0">
                <a:effectLst/>
                <a:latin typeface="Calibri" panose="020F0502020204030204" pitchFamily="34" charset="0"/>
                <a:ea typeface="Calibri" panose="020F0502020204030204" pitchFamily="34" charset="0"/>
                <a:cs typeface="Arial" panose="020B0604020202020204" pitchFamily="34" charset="0"/>
              </a:rPr>
              <a:t>(You </a:t>
            </a:r>
            <a:r>
              <a:rPr lang="fr-FR" sz="1800" dirty="0" err="1">
                <a:effectLst/>
                <a:latin typeface="Calibri" panose="020F0502020204030204" pitchFamily="34" charset="0"/>
                <a:ea typeface="Calibri" panose="020F0502020204030204" pitchFamily="34" charset="0"/>
                <a:cs typeface="Arial" panose="020B0604020202020204" pitchFamily="34" charset="0"/>
              </a:rPr>
              <a:t>Only</a:t>
            </a:r>
            <a:r>
              <a:rPr lang="fr-FR" sz="1800" dirty="0">
                <a:effectLst/>
                <a:latin typeface="Calibri" panose="020F0502020204030204" pitchFamily="34" charset="0"/>
                <a:ea typeface="Calibri" panose="020F0502020204030204" pitchFamily="34" charset="0"/>
                <a:cs typeface="Arial" panose="020B0604020202020204" pitchFamily="34" charset="0"/>
              </a:rPr>
              <a:t> Look Once) </a:t>
            </a:r>
            <a:endParaRPr lang="fr-FR" sz="4400" dirty="0">
              <a:latin typeface="Aptos Display" panose="020B0004020202020204" pitchFamily="34" charset="0"/>
            </a:endParaRPr>
          </a:p>
        </p:txBody>
      </p:sp>
      <p:sp>
        <p:nvSpPr>
          <p:cNvPr id="5" name="TextBox 4">
            <a:extLst>
              <a:ext uri="{FF2B5EF4-FFF2-40B4-BE49-F238E27FC236}">
                <a16:creationId xmlns:a16="http://schemas.microsoft.com/office/drawing/2014/main" id="{1EAA67B2-2371-398E-5309-3D273C63153E}"/>
              </a:ext>
            </a:extLst>
          </p:cNvPr>
          <p:cNvSpPr txBox="1"/>
          <p:nvPr/>
        </p:nvSpPr>
        <p:spPr>
          <a:xfrm>
            <a:off x="262840" y="947988"/>
            <a:ext cx="4251408" cy="462819"/>
          </a:xfrm>
          <a:prstGeom prst="rect">
            <a:avLst/>
          </a:prstGeom>
          <a:noFill/>
        </p:spPr>
        <p:txBody>
          <a:bodyPr wrap="square">
            <a:spAutoFit/>
          </a:bodyPr>
          <a:lstStyle/>
          <a:p>
            <a:pPr lvl="0" rtl="0">
              <a:lnSpc>
                <a:spcPct val="150000"/>
              </a:lnSpc>
              <a:spcBef>
                <a:spcPts val="1200"/>
              </a:spcBef>
              <a:spcAft>
                <a:spcPts val="800"/>
              </a:spcAft>
            </a:pPr>
            <a:r>
              <a:rPr lang="fr-FR" sz="1800" b="1" kern="100" dirty="0">
                <a:effectLst/>
                <a:ea typeface="Calibri" panose="020F0502020204030204" pitchFamily="34" charset="0"/>
                <a:cs typeface="Calibri" panose="020F0502020204030204" pitchFamily="34" charset="0"/>
              </a:rPr>
              <a:t>Comment </a:t>
            </a:r>
            <a:r>
              <a:rPr lang="fr-FR" sz="1800" b="1" dirty="0">
                <a:effectLst/>
                <a:ea typeface="Calibri" panose="020F0502020204030204" pitchFamily="34" charset="0"/>
                <a:cs typeface="Arial" panose="020B0604020202020204" pitchFamily="34" charset="0"/>
              </a:rPr>
              <a:t>L'algorithme fonctionne ? </a:t>
            </a:r>
            <a:endParaRPr lang="en-US" sz="1800" b="1" kern="100" dirty="0">
              <a:effectLst/>
              <a:ea typeface="Calibri" panose="020F0502020204030204" pitchFamily="34" charset="0"/>
              <a:cs typeface="Calibri" panose="020F0502020204030204" pitchFamily="34" charset="0"/>
            </a:endParaRPr>
          </a:p>
        </p:txBody>
      </p:sp>
      <p:pic>
        <p:nvPicPr>
          <p:cNvPr id="9" name="Picture 8" descr="YOLO Object Detection Image by Jeffrey F Lin on Unsplash">
            <a:extLst>
              <a:ext uri="{FF2B5EF4-FFF2-40B4-BE49-F238E27FC236}">
                <a16:creationId xmlns:a16="http://schemas.microsoft.com/office/drawing/2014/main" id="{CE19BB8F-08A6-A45E-543D-DE90F0B1BA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216" y="2033716"/>
            <a:ext cx="9342940" cy="4213180"/>
          </a:xfrm>
          <a:prstGeom prst="rect">
            <a:avLst/>
          </a:prstGeom>
          <a:noFill/>
          <a:ln>
            <a:noFill/>
          </a:ln>
        </p:spPr>
      </p:pic>
      <p:sp>
        <p:nvSpPr>
          <p:cNvPr id="11" name="TextBox 10">
            <a:extLst>
              <a:ext uri="{FF2B5EF4-FFF2-40B4-BE49-F238E27FC236}">
                <a16:creationId xmlns:a16="http://schemas.microsoft.com/office/drawing/2014/main" id="{D653C7E8-09A0-293C-EF5E-090CAD27DB62}"/>
              </a:ext>
            </a:extLst>
          </p:cNvPr>
          <p:cNvSpPr txBox="1"/>
          <p:nvPr/>
        </p:nvSpPr>
        <p:spPr>
          <a:xfrm>
            <a:off x="2398375" y="1518805"/>
            <a:ext cx="6499459" cy="379078"/>
          </a:xfrm>
          <a:prstGeom prst="rect">
            <a:avLst/>
          </a:prstGeom>
          <a:noFill/>
        </p:spPr>
        <p:txBody>
          <a:bodyPr wrap="square">
            <a:spAutoFit/>
          </a:bodyPr>
          <a:lstStyle/>
          <a:p>
            <a:pPr algn="just">
              <a:lnSpc>
                <a:spcPct val="115000"/>
              </a:lnSpc>
              <a:spcAft>
                <a:spcPts val="800"/>
              </a:spcAft>
            </a:pP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Comment obtenir l'image (B) </a:t>
            </a:r>
            <a:r>
              <a:rPr lang="fr-FR" sz="1800" kern="100" dirty="0">
                <a:effectLst/>
                <a:latin typeface="Verdana" panose="020B0604030504040204" pitchFamily="34" charset="0"/>
                <a:ea typeface="Calibri" panose="020F0502020204030204" pitchFamily="34" charset="0"/>
                <a:cs typeface="Verdana" panose="020B0604030504040204" pitchFamily="34" charset="0"/>
              </a:rPr>
              <a:t>à</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partir de l'image (A) ?</a:t>
            </a:r>
            <a:endParaRPr lang="en-US" sz="1800" kern="100" dirty="0">
              <a:effectLst/>
              <a:latin typeface="Verdan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0986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3D39C-8036-ACFE-EC87-89F0C24F365B}"/>
              </a:ext>
            </a:extLst>
          </p:cNvPr>
          <p:cNvSpPr txBox="1"/>
          <p:nvPr/>
        </p:nvSpPr>
        <p:spPr>
          <a:xfrm>
            <a:off x="4029279" y="176242"/>
            <a:ext cx="3853812" cy="769441"/>
          </a:xfrm>
          <a:prstGeom prst="rect">
            <a:avLst/>
          </a:prstGeom>
          <a:noFill/>
        </p:spPr>
        <p:txBody>
          <a:bodyPr wrap="square">
            <a:spAutoFit/>
          </a:bodyPr>
          <a:lstStyle/>
          <a:p>
            <a:r>
              <a:rPr lang="fr-FR" sz="4400" dirty="0">
                <a:latin typeface="Aptos Display" panose="020B0004020202020204" pitchFamily="34" charset="0"/>
              </a:rPr>
              <a:t>YOLO </a:t>
            </a:r>
            <a:r>
              <a:rPr lang="fr-FR" sz="1800" dirty="0">
                <a:effectLst/>
                <a:latin typeface="Calibri" panose="020F0502020204030204" pitchFamily="34" charset="0"/>
                <a:ea typeface="Calibri" panose="020F0502020204030204" pitchFamily="34" charset="0"/>
                <a:cs typeface="Arial" panose="020B0604020202020204" pitchFamily="34" charset="0"/>
              </a:rPr>
              <a:t>(You </a:t>
            </a:r>
            <a:r>
              <a:rPr lang="fr-FR" sz="1800" dirty="0" err="1">
                <a:effectLst/>
                <a:latin typeface="Calibri" panose="020F0502020204030204" pitchFamily="34" charset="0"/>
                <a:ea typeface="Calibri" panose="020F0502020204030204" pitchFamily="34" charset="0"/>
                <a:cs typeface="Arial" panose="020B0604020202020204" pitchFamily="34" charset="0"/>
              </a:rPr>
              <a:t>Only</a:t>
            </a:r>
            <a:r>
              <a:rPr lang="fr-FR" sz="1800" dirty="0">
                <a:effectLst/>
                <a:latin typeface="Calibri" panose="020F0502020204030204" pitchFamily="34" charset="0"/>
                <a:ea typeface="Calibri" panose="020F0502020204030204" pitchFamily="34" charset="0"/>
                <a:cs typeface="Arial" panose="020B0604020202020204" pitchFamily="34" charset="0"/>
              </a:rPr>
              <a:t> Look Once) </a:t>
            </a:r>
            <a:endParaRPr lang="fr-FR" sz="4400" dirty="0">
              <a:latin typeface="Aptos Display" panose="020B0004020202020204" pitchFamily="34" charset="0"/>
            </a:endParaRPr>
          </a:p>
        </p:txBody>
      </p:sp>
      <p:sp>
        <p:nvSpPr>
          <p:cNvPr id="5" name="TextBox 4">
            <a:extLst>
              <a:ext uri="{FF2B5EF4-FFF2-40B4-BE49-F238E27FC236}">
                <a16:creationId xmlns:a16="http://schemas.microsoft.com/office/drawing/2014/main" id="{1EAA67B2-2371-398E-5309-3D273C63153E}"/>
              </a:ext>
            </a:extLst>
          </p:cNvPr>
          <p:cNvSpPr txBox="1"/>
          <p:nvPr/>
        </p:nvSpPr>
        <p:spPr>
          <a:xfrm>
            <a:off x="262840" y="947988"/>
            <a:ext cx="4251408" cy="462819"/>
          </a:xfrm>
          <a:prstGeom prst="rect">
            <a:avLst/>
          </a:prstGeom>
          <a:noFill/>
        </p:spPr>
        <p:txBody>
          <a:bodyPr wrap="square">
            <a:spAutoFit/>
          </a:bodyPr>
          <a:lstStyle/>
          <a:p>
            <a:pPr lvl="0" rtl="0">
              <a:lnSpc>
                <a:spcPct val="150000"/>
              </a:lnSpc>
              <a:spcBef>
                <a:spcPts val="1200"/>
              </a:spcBef>
              <a:spcAft>
                <a:spcPts val="800"/>
              </a:spcAft>
            </a:pPr>
            <a:r>
              <a:rPr lang="fr-FR" sz="1800" b="1" kern="100" dirty="0">
                <a:effectLst/>
                <a:ea typeface="Calibri" panose="020F0502020204030204" pitchFamily="34" charset="0"/>
                <a:cs typeface="Calibri" panose="020F0502020204030204" pitchFamily="34" charset="0"/>
              </a:rPr>
              <a:t>Comment </a:t>
            </a:r>
            <a:r>
              <a:rPr lang="fr-FR" sz="1800" b="1" dirty="0">
                <a:effectLst/>
                <a:ea typeface="Calibri" panose="020F0502020204030204" pitchFamily="34" charset="0"/>
                <a:cs typeface="Arial" panose="020B0604020202020204" pitchFamily="34" charset="0"/>
              </a:rPr>
              <a:t>L'algorithme fonctionne ? </a:t>
            </a:r>
            <a:endParaRPr lang="en-US" sz="1800" b="1" kern="100" dirty="0">
              <a:effectLst/>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2B2DE85-C1AC-0717-93FA-3D4B5FA568E2}"/>
              </a:ext>
            </a:extLst>
          </p:cNvPr>
          <p:cNvSpPr txBox="1"/>
          <p:nvPr/>
        </p:nvSpPr>
        <p:spPr>
          <a:xfrm>
            <a:off x="5363709" y="3105613"/>
            <a:ext cx="6345455" cy="1559338"/>
          </a:xfrm>
          <a:prstGeom prst="rect">
            <a:avLst/>
          </a:prstGeom>
          <a:noFill/>
        </p:spPr>
        <p:txBody>
          <a:bodyPr wrap="square">
            <a:spAutoFit/>
          </a:bodyPr>
          <a:lstStyle/>
          <a:p>
            <a:pPr marL="342900" lvl="0" indent="-342900" algn="just" rtl="0">
              <a:lnSpc>
                <a:spcPct val="107000"/>
              </a:lnSpc>
              <a:spcAft>
                <a:spcPts val="800"/>
              </a:spcAft>
              <a:buFont typeface="+mj-lt"/>
              <a:buAutoNum type="alphaLcPeriod"/>
            </a:pPr>
            <a:r>
              <a:rPr lang="fr-FR" sz="1800" b="1" kern="100" dirty="0">
                <a:effectLst/>
                <a:latin typeface="Verdana" panose="020B0604030504040204" pitchFamily="34" charset="0"/>
                <a:ea typeface="Calibri" panose="020F0502020204030204" pitchFamily="34" charset="0"/>
                <a:cs typeface="Times New Roman" panose="02020603050405020304" pitchFamily="18" charset="0"/>
              </a:rPr>
              <a:t>Blocs résiduels</a:t>
            </a:r>
            <a:endParaRPr lang="en-US" sz="1800" kern="100" dirty="0">
              <a:effectLst/>
              <a:latin typeface="Verdana" panose="020B060403050404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lphaLcPeriod"/>
            </a:pPr>
            <a:r>
              <a:rPr lang="fr-FR" sz="1800" b="1" kern="100" dirty="0">
                <a:effectLst/>
                <a:latin typeface="Verdana" panose="020B0604030504040204" pitchFamily="34" charset="0"/>
                <a:ea typeface="Calibri" panose="020F0502020204030204" pitchFamily="34" charset="0"/>
                <a:cs typeface="Times New Roman" panose="02020603050405020304" pitchFamily="18" charset="0"/>
              </a:rPr>
              <a:t>Régression de la boîte englobante</a:t>
            </a:r>
            <a:endParaRPr lang="en-US" sz="1800" kern="100" dirty="0">
              <a:effectLst/>
              <a:latin typeface="Verdana" panose="020B060403050404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lphaLcPeriod"/>
            </a:pPr>
            <a:r>
              <a:rPr lang="fr-FR" sz="1800" b="1" kern="100" dirty="0">
                <a:effectLst/>
                <a:latin typeface="Verdana" panose="020B0604030504040204" pitchFamily="34" charset="0"/>
                <a:ea typeface="Calibri" panose="020F0502020204030204" pitchFamily="34" charset="0"/>
                <a:cs typeface="Times New Roman" panose="02020603050405020304" pitchFamily="18" charset="0"/>
              </a:rPr>
              <a:t>Intersection Over Unions ou IOU en abrégé</a:t>
            </a:r>
            <a:endParaRPr lang="en-US" sz="1800" kern="100" dirty="0">
              <a:effectLst/>
              <a:latin typeface="Verdana" panose="020B060403050404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lphaLcPeriod"/>
            </a:pPr>
            <a:r>
              <a:rPr lang="fr-FR" sz="1800" b="1" kern="100" dirty="0">
                <a:effectLst/>
                <a:latin typeface="Verdana" panose="020B0604030504040204" pitchFamily="34" charset="0"/>
                <a:ea typeface="Calibri" panose="020F0502020204030204" pitchFamily="34" charset="0"/>
                <a:cs typeface="Times New Roman" panose="02020603050405020304" pitchFamily="18" charset="0"/>
              </a:rPr>
              <a:t>Suppression non maximale.</a:t>
            </a:r>
            <a:endParaRPr lang="en-US" sz="1800" kern="100" dirty="0">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9" name="Picture 8" descr="YOLO Object Detection Image by Jeffrey F Lin on Unsplash">
            <a:extLst>
              <a:ext uri="{FF2B5EF4-FFF2-40B4-BE49-F238E27FC236}">
                <a16:creationId xmlns:a16="http://schemas.microsoft.com/office/drawing/2014/main" id="{CE19BB8F-08A6-A45E-543D-DE90F0B1BA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2836" y="2846002"/>
            <a:ext cx="4609314" cy="2078561"/>
          </a:xfrm>
          <a:prstGeom prst="rect">
            <a:avLst/>
          </a:prstGeom>
          <a:noFill/>
          <a:ln>
            <a:noFill/>
          </a:ln>
        </p:spPr>
      </p:pic>
      <p:sp>
        <p:nvSpPr>
          <p:cNvPr id="11" name="TextBox 10">
            <a:extLst>
              <a:ext uri="{FF2B5EF4-FFF2-40B4-BE49-F238E27FC236}">
                <a16:creationId xmlns:a16="http://schemas.microsoft.com/office/drawing/2014/main" id="{D653C7E8-09A0-293C-EF5E-090CAD27DB62}"/>
              </a:ext>
            </a:extLst>
          </p:cNvPr>
          <p:cNvSpPr txBox="1"/>
          <p:nvPr/>
        </p:nvSpPr>
        <p:spPr>
          <a:xfrm>
            <a:off x="2398375" y="1518805"/>
            <a:ext cx="6499459" cy="379078"/>
          </a:xfrm>
          <a:prstGeom prst="rect">
            <a:avLst/>
          </a:prstGeom>
          <a:noFill/>
        </p:spPr>
        <p:txBody>
          <a:bodyPr wrap="square">
            <a:spAutoFit/>
          </a:bodyPr>
          <a:lstStyle/>
          <a:p>
            <a:pPr algn="just">
              <a:lnSpc>
                <a:spcPct val="115000"/>
              </a:lnSpc>
              <a:spcAft>
                <a:spcPts val="800"/>
              </a:spcAft>
            </a:pP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Comment obtenir l'image (B) </a:t>
            </a:r>
            <a:r>
              <a:rPr lang="fr-FR" sz="1800" kern="100" dirty="0">
                <a:effectLst/>
                <a:latin typeface="Verdana" panose="020B0604030504040204" pitchFamily="34" charset="0"/>
                <a:ea typeface="Calibri" panose="020F0502020204030204" pitchFamily="34" charset="0"/>
                <a:cs typeface="Verdana" panose="020B0604030504040204" pitchFamily="34" charset="0"/>
              </a:rPr>
              <a:t>à</a:t>
            </a: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 partir de l'image (A) ?</a:t>
            </a:r>
            <a:endParaRPr lang="en-US" sz="1800" kern="100" dirty="0">
              <a:effectLst/>
              <a:latin typeface="Verdan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6938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3D39C-8036-ACFE-EC87-89F0C24F365B}"/>
              </a:ext>
            </a:extLst>
          </p:cNvPr>
          <p:cNvSpPr txBox="1"/>
          <p:nvPr/>
        </p:nvSpPr>
        <p:spPr>
          <a:xfrm>
            <a:off x="4029279" y="176242"/>
            <a:ext cx="3853812" cy="769441"/>
          </a:xfrm>
          <a:prstGeom prst="rect">
            <a:avLst/>
          </a:prstGeom>
          <a:noFill/>
        </p:spPr>
        <p:txBody>
          <a:bodyPr wrap="square">
            <a:spAutoFit/>
          </a:bodyPr>
          <a:lstStyle/>
          <a:p>
            <a:r>
              <a:rPr lang="fr-FR" sz="4400" dirty="0">
                <a:latin typeface="Aptos Display" panose="020B0004020202020204" pitchFamily="34" charset="0"/>
              </a:rPr>
              <a:t>YOLO </a:t>
            </a:r>
            <a:r>
              <a:rPr lang="fr-FR" sz="1800" dirty="0">
                <a:effectLst/>
                <a:latin typeface="Calibri" panose="020F0502020204030204" pitchFamily="34" charset="0"/>
                <a:ea typeface="Calibri" panose="020F0502020204030204" pitchFamily="34" charset="0"/>
                <a:cs typeface="Arial" panose="020B0604020202020204" pitchFamily="34" charset="0"/>
              </a:rPr>
              <a:t>(You </a:t>
            </a:r>
            <a:r>
              <a:rPr lang="fr-FR" sz="1800" dirty="0" err="1">
                <a:effectLst/>
                <a:latin typeface="Calibri" panose="020F0502020204030204" pitchFamily="34" charset="0"/>
                <a:ea typeface="Calibri" panose="020F0502020204030204" pitchFamily="34" charset="0"/>
                <a:cs typeface="Arial" panose="020B0604020202020204" pitchFamily="34" charset="0"/>
              </a:rPr>
              <a:t>Only</a:t>
            </a:r>
            <a:r>
              <a:rPr lang="fr-FR" sz="1800" dirty="0">
                <a:effectLst/>
                <a:latin typeface="Calibri" panose="020F0502020204030204" pitchFamily="34" charset="0"/>
                <a:ea typeface="Calibri" panose="020F0502020204030204" pitchFamily="34" charset="0"/>
                <a:cs typeface="Arial" panose="020B0604020202020204" pitchFamily="34" charset="0"/>
              </a:rPr>
              <a:t> Look Once) </a:t>
            </a:r>
            <a:endParaRPr lang="fr-FR" sz="4400" dirty="0">
              <a:latin typeface="Aptos Display" panose="020B0004020202020204" pitchFamily="34" charset="0"/>
            </a:endParaRPr>
          </a:p>
        </p:txBody>
      </p:sp>
      <p:sp>
        <p:nvSpPr>
          <p:cNvPr id="4" name="TextBox 3">
            <a:extLst>
              <a:ext uri="{FF2B5EF4-FFF2-40B4-BE49-F238E27FC236}">
                <a16:creationId xmlns:a16="http://schemas.microsoft.com/office/drawing/2014/main" id="{7E88D421-2810-CCE7-E496-06A9C51BFC6C}"/>
              </a:ext>
            </a:extLst>
          </p:cNvPr>
          <p:cNvSpPr txBox="1"/>
          <p:nvPr/>
        </p:nvSpPr>
        <p:spPr>
          <a:xfrm>
            <a:off x="204888" y="1062300"/>
            <a:ext cx="2348741" cy="369331"/>
          </a:xfrm>
          <a:prstGeom prst="rect">
            <a:avLst/>
          </a:prstGeom>
          <a:noFill/>
        </p:spPr>
        <p:txBody>
          <a:bodyPr wrap="square">
            <a:spAutoFit/>
          </a:bodyPr>
          <a:lstStyle/>
          <a:p>
            <a:pPr lvl="0" algn="just" rtl="0">
              <a:lnSpc>
                <a:spcPct val="107000"/>
              </a:lnSpc>
              <a:spcBef>
                <a:spcPts val="800"/>
              </a:spcBef>
              <a:spcAft>
                <a:spcPts val="800"/>
              </a:spcAft>
            </a:pPr>
            <a:r>
              <a:rPr lang="fr-FR"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A- Blocs résiduels</a:t>
            </a:r>
            <a:endParaRPr lang="en-US"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6" name="Picture 5" descr="Application of grid cells to the original image">
            <a:extLst>
              <a:ext uri="{FF2B5EF4-FFF2-40B4-BE49-F238E27FC236}">
                <a16:creationId xmlns:a16="http://schemas.microsoft.com/office/drawing/2014/main" id="{60422EF2-991B-0B86-AB8A-9A28241387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258" y="1547318"/>
            <a:ext cx="8423443" cy="3763363"/>
          </a:xfrm>
          <a:prstGeom prst="rect">
            <a:avLst/>
          </a:prstGeom>
          <a:noFill/>
          <a:ln>
            <a:noFill/>
          </a:ln>
        </p:spPr>
      </p:pic>
      <p:sp>
        <p:nvSpPr>
          <p:cNvPr id="10" name="TextBox 9">
            <a:extLst>
              <a:ext uri="{FF2B5EF4-FFF2-40B4-BE49-F238E27FC236}">
                <a16:creationId xmlns:a16="http://schemas.microsoft.com/office/drawing/2014/main" id="{70AF9B1E-EA7C-B12B-50C5-7BAE42BB95D6}"/>
              </a:ext>
            </a:extLst>
          </p:cNvPr>
          <p:cNvSpPr txBox="1"/>
          <p:nvPr/>
        </p:nvSpPr>
        <p:spPr>
          <a:xfrm>
            <a:off x="903278" y="5795700"/>
            <a:ext cx="10105814" cy="369332"/>
          </a:xfrm>
          <a:prstGeom prst="rect">
            <a:avLst/>
          </a:prstGeom>
          <a:noFill/>
        </p:spPr>
        <p:txBody>
          <a:bodyPr wrap="square">
            <a:spAutoFit/>
          </a:bodyPr>
          <a:lstStyle/>
          <a:p>
            <a:pPr marL="285750" indent="-285750">
              <a:buFont typeface="Wingdings" panose="05000000000000000000" pitchFamily="2" charset="2"/>
              <a:buChar char="Ø"/>
            </a:pPr>
            <a:r>
              <a:rPr lang="fr-FR" b="1" dirty="0">
                <a:latin typeface="Cascadia Code" panose="020B0609020000020004" pitchFamily="49" charset="0"/>
                <a:ea typeface="Calibri" panose="020F0502020204030204" pitchFamily="34" charset="0"/>
                <a:cs typeface="Cascadia Code" panose="020B0609020000020004" pitchFamily="49" charset="0"/>
              </a:rPr>
              <a:t>D</a:t>
            </a:r>
            <a:r>
              <a:rPr lang="fr-FR" sz="1800" b="1" dirty="0">
                <a:effectLst/>
                <a:latin typeface="Cascadia Code" panose="020B0609020000020004" pitchFamily="49" charset="0"/>
                <a:ea typeface="Calibri" panose="020F0502020204030204" pitchFamily="34" charset="0"/>
                <a:cs typeface="Cascadia Code" panose="020B0609020000020004" pitchFamily="49" charset="0"/>
              </a:rPr>
              <a:t>iviser l'image originale (A) en cellules de grille </a:t>
            </a:r>
            <a:r>
              <a:rPr lang="fr-FR" sz="1800" b="1" dirty="0" err="1">
                <a:effectLst/>
                <a:latin typeface="Cascadia Code" panose="020B0609020000020004" pitchFamily="49" charset="0"/>
                <a:ea typeface="Calibri" panose="020F0502020204030204" pitchFamily="34" charset="0"/>
                <a:cs typeface="Cascadia Code" panose="020B0609020000020004" pitchFamily="49" charset="0"/>
              </a:rPr>
              <a:t>NxN</a:t>
            </a:r>
            <a:r>
              <a:rPr lang="fr-FR" sz="1800" b="1" dirty="0">
                <a:effectLst/>
                <a:latin typeface="Cascadia Code" panose="020B0609020000020004" pitchFamily="49" charset="0"/>
                <a:ea typeface="Calibri" panose="020F0502020204030204" pitchFamily="34" charset="0"/>
                <a:cs typeface="Cascadia Code" panose="020B0609020000020004" pitchFamily="49" charset="0"/>
              </a:rPr>
              <a:t> de forme égale</a:t>
            </a:r>
            <a:endParaRPr lang="fr-FR" b="1"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4657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3D39C-8036-ACFE-EC87-89F0C24F365B}"/>
              </a:ext>
            </a:extLst>
          </p:cNvPr>
          <p:cNvSpPr txBox="1"/>
          <p:nvPr/>
        </p:nvSpPr>
        <p:spPr>
          <a:xfrm>
            <a:off x="4029279" y="176242"/>
            <a:ext cx="3853812" cy="769441"/>
          </a:xfrm>
          <a:prstGeom prst="rect">
            <a:avLst/>
          </a:prstGeom>
          <a:noFill/>
        </p:spPr>
        <p:txBody>
          <a:bodyPr wrap="square">
            <a:spAutoFit/>
          </a:bodyPr>
          <a:lstStyle/>
          <a:p>
            <a:r>
              <a:rPr lang="fr-FR" sz="4400" dirty="0">
                <a:latin typeface="Aptos Display" panose="020B0004020202020204" pitchFamily="34" charset="0"/>
              </a:rPr>
              <a:t>YOLO </a:t>
            </a:r>
            <a:r>
              <a:rPr lang="fr-FR" sz="1800" dirty="0">
                <a:effectLst/>
                <a:latin typeface="Calibri" panose="020F0502020204030204" pitchFamily="34" charset="0"/>
                <a:ea typeface="Calibri" panose="020F0502020204030204" pitchFamily="34" charset="0"/>
                <a:cs typeface="Arial" panose="020B0604020202020204" pitchFamily="34" charset="0"/>
              </a:rPr>
              <a:t>(You </a:t>
            </a:r>
            <a:r>
              <a:rPr lang="fr-FR" sz="1800" dirty="0" err="1">
                <a:effectLst/>
                <a:latin typeface="Calibri" panose="020F0502020204030204" pitchFamily="34" charset="0"/>
                <a:ea typeface="Calibri" panose="020F0502020204030204" pitchFamily="34" charset="0"/>
                <a:cs typeface="Arial" panose="020B0604020202020204" pitchFamily="34" charset="0"/>
              </a:rPr>
              <a:t>Only</a:t>
            </a:r>
            <a:r>
              <a:rPr lang="fr-FR" sz="1800" dirty="0">
                <a:effectLst/>
                <a:latin typeface="Calibri" panose="020F0502020204030204" pitchFamily="34" charset="0"/>
                <a:ea typeface="Calibri" panose="020F0502020204030204" pitchFamily="34" charset="0"/>
                <a:cs typeface="Arial" panose="020B0604020202020204" pitchFamily="34" charset="0"/>
              </a:rPr>
              <a:t> Look Once) </a:t>
            </a:r>
            <a:endParaRPr lang="fr-FR" sz="4400" dirty="0">
              <a:latin typeface="Aptos Display" panose="020B0004020202020204" pitchFamily="34" charset="0"/>
            </a:endParaRPr>
          </a:p>
        </p:txBody>
      </p:sp>
      <p:sp>
        <p:nvSpPr>
          <p:cNvPr id="4" name="TextBox 3">
            <a:extLst>
              <a:ext uri="{FF2B5EF4-FFF2-40B4-BE49-F238E27FC236}">
                <a16:creationId xmlns:a16="http://schemas.microsoft.com/office/drawing/2014/main" id="{7E88D421-2810-CCE7-E496-06A9C51BFC6C}"/>
              </a:ext>
            </a:extLst>
          </p:cNvPr>
          <p:cNvSpPr txBox="1"/>
          <p:nvPr/>
        </p:nvSpPr>
        <p:spPr>
          <a:xfrm>
            <a:off x="282948" y="1062300"/>
            <a:ext cx="4645891" cy="362472"/>
          </a:xfrm>
          <a:prstGeom prst="rect">
            <a:avLst/>
          </a:prstGeom>
          <a:noFill/>
        </p:spPr>
        <p:txBody>
          <a:bodyPr wrap="square">
            <a:spAutoFit/>
          </a:bodyPr>
          <a:lstStyle/>
          <a:p>
            <a:pPr lvl="0" algn="just" rtl="0">
              <a:lnSpc>
                <a:spcPct val="107000"/>
              </a:lnSpc>
              <a:spcBef>
                <a:spcPts val="800"/>
              </a:spcBef>
              <a:spcAft>
                <a:spcPts val="800"/>
              </a:spcAft>
            </a:pPr>
            <a:r>
              <a:rPr lang="fr-FR"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B- </a:t>
            </a:r>
            <a:r>
              <a:rPr lang="fr-FR" kern="100" dirty="0">
                <a:solidFill>
                  <a:srgbClr val="4472C4"/>
                </a:solidFill>
                <a:latin typeface="Verdana" panose="020B0604030504040204" pitchFamily="34" charset="0"/>
                <a:ea typeface="Calibri" panose="020F0502020204030204" pitchFamily="34" charset="0"/>
                <a:cs typeface="Times New Roman" panose="02020603050405020304" pitchFamily="18" charset="0"/>
              </a:rPr>
              <a:t>R</a:t>
            </a:r>
            <a:r>
              <a:rPr lang="fr-FR"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égression des boîtes englobantes</a:t>
            </a:r>
            <a:endParaRPr lang="en-US"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2" name="Picture 1" descr="Identification of significant and insignificant grids">
            <a:extLst>
              <a:ext uri="{FF2B5EF4-FFF2-40B4-BE49-F238E27FC236}">
                <a16:creationId xmlns:a16="http://schemas.microsoft.com/office/drawing/2014/main" id="{C054ECDE-545F-D752-4F23-D6034BDEEF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8278" y="1661880"/>
            <a:ext cx="8515444" cy="4133820"/>
          </a:xfrm>
          <a:prstGeom prst="rect">
            <a:avLst/>
          </a:prstGeom>
          <a:noFill/>
          <a:ln>
            <a:noFill/>
          </a:ln>
        </p:spPr>
      </p:pic>
      <p:sp>
        <p:nvSpPr>
          <p:cNvPr id="7" name="TextBox 6">
            <a:extLst>
              <a:ext uri="{FF2B5EF4-FFF2-40B4-BE49-F238E27FC236}">
                <a16:creationId xmlns:a16="http://schemas.microsoft.com/office/drawing/2014/main" id="{319E58B1-3FB4-0F5C-85D3-60470863D4D6}"/>
              </a:ext>
            </a:extLst>
          </p:cNvPr>
          <p:cNvSpPr txBox="1"/>
          <p:nvPr/>
        </p:nvSpPr>
        <p:spPr>
          <a:xfrm>
            <a:off x="557590" y="5901583"/>
            <a:ext cx="11288722" cy="369332"/>
          </a:xfrm>
          <a:prstGeom prst="rect">
            <a:avLst/>
          </a:prstGeom>
          <a:noFill/>
        </p:spPr>
        <p:txBody>
          <a:bodyPr wrap="square">
            <a:spAutoFit/>
          </a:bodyPr>
          <a:lstStyle/>
          <a:p>
            <a:pPr marL="285750" indent="-285750">
              <a:buFont typeface="Wingdings" panose="05000000000000000000" pitchFamily="2" charset="2"/>
              <a:buChar char="Ø"/>
            </a:pPr>
            <a:r>
              <a:rPr lang="fr-FR" dirty="0">
                <a:latin typeface="Cascadia Code" panose="020B0609020000020004" pitchFamily="49" charset="0"/>
                <a:cs typeface="Cascadia Code" panose="020B0609020000020004" pitchFamily="49" charset="0"/>
              </a:rPr>
              <a:t>Déterminer les rectangles qui encadrent tous les objets présents dans une image.</a:t>
            </a:r>
          </a:p>
        </p:txBody>
      </p:sp>
      <p:sp>
        <p:nvSpPr>
          <p:cNvPr id="9" name="TextBox 8">
            <a:extLst>
              <a:ext uri="{FF2B5EF4-FFF2-40B4-BE49-F238E27FC236}">
                <a16:creationId xmlns:a16="http://schemas.microsoft.com/office/drawing/2014/main" id="{39AA2CE7-F5FF-808B-DFE3-8E02D8C23BD1}"/>
              </a:ext>
            </a:extLst>
          </p:cNvPr>
          <p:cNvSpPr txBox="1"/>
          <p:nvPr/>
        </p:nvSpPr>
        <p:spPr>
          <a:xfrm>
            <a:off x="4237464" y="6327231"/>
            <a:ext cx="2687443" cy="369332"/>
          </a:xfrm>
          <a:prstGeom prst="rect">
            <a:avLst/>
          </a:prstGeom>
          <a:noFill/>
        </p:spPr>
        <p:txBody>
          <a:bodyPr wrap="square">
            <a:spAutoFit/>
          </a:bodyPr>
          <a:lstStyle/>
          <a:p>
            <a:r>
              <a:rPr lang="fr-FR" b="1" dirty="0">
                <a:solidFill>
                  <a:srgbClr val="FF0000"/>
                </a:solidFill>
              </a:rPr>
              <a:t>Y=[pc,bx,by,bh,bw,c1,c2]</a:t>
            </a:r>
          </a:p>
        </p:txBody>
      </p:sp>
    </p:spTree>
    <p:extLst>
      <p:ext uri="{BB962C8B-B14F-4D97-AF65-F5344CB8AC3E}">
        <p14:creationId xmlns:p14="http://schemas.microsoft.com/office/powerpoint/2010/main" val="358811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0D49F85-A552-E318-C95A-699570553F62}"/>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harpenSoften amount="-23000"/>
                    </a14:imgEffect>
                    <a14:imgEffect>
                      <a14:colorTemperature colorTemp="11500"/>
                    </a14:imgEffect>
                    <a14:imgEffect>
                      <a14:saturation sat="400000"/>
                    </a14:imgEffect>
                    <a14:imgEffect>
                      <a14:brightnessContrast bright="-24000" contrast="4000"/>
                    </a14:imgEffect>
                  </a14:imgLayer>
                </a14:imgProps>
              </a:ext>
              <a:ext uri="{28A0092B-C50C-407E-A947-70E740481C1C}">
                <a14:useLocalDpi xmlns:a14="http://schemas.microsoft.com/office/drawing/2010/main" val="0"/>
              </a:ext>
            </a:extLst>
          </a:blip>
          <a:stretch>
            <a:fillRect/>
          </a:stretch>
        </p:blipFill>
        <p:spPr>
          <a:xfrm>
            <a:off x="0" y="0"/>
            <a:ext cx="12210185" cy="6858000"/>
          </a:xfrm>
          <a:prstGeom prst="rect">
            <a:avLst/>
          </a:prstGeom>
        </p:spPr>
      </p:pic>
      <p:grpSp>
        <p:nvGrpSpPr>
          <p:cNvPr id="7" name="Group 6">
            <a:extLst>
              <a:ext uri="{FF2B5EF4-FFF2-40B4-BE49-F238E27FC236}">
                <a16:creationId xmlns:a16="http://schemas.microsoft.com/office/drawing/2014/main" id="{029D7E6C-46CF-21D3-0190-43ADA459A8D5}"/>
              </a:ext>
            </a:extLst>
          </p:cNvPr>
          <p:cNvGrpSpPr/>
          <p:nvPr/>
        </p:nvGrpSpPr>
        <p:grpSpPr>
          <a:xfrm>
            <a:off x="1671708" y="101245"/>
            <a:ext cx="9149130" cy="1074597"/>
            <a:chOff x="1747470" y="2816068"/>
            <a:chExt cx="9149130" cy="1074597"/>
          </a:xfrm>
        </p:grpSpPr>
        <p:grpSp>
          <p:nvGrpSpPr>
            <p:cNvPr id="8" name="Group 7">
              <a:extLst>
                <a:ext uri="{FF2B5EF4-FFF2-40B4-BE49-F238E27FC236}">
                  <a16:creationId xmlns:a16="http://schemas.microsoft.com/office/drawing/2014/main" id="{35A6FC8D-0B69-101C-77FC-CD88FDCD8770}"/>
                </a:ext>
              </a:extLst>
            </p:cNvPr>
            <p:cNvGrpSpPr/>
            <p:nvPr/>
          </p:nvGrpSpPr>
          <p:grpSpPr>
            <a:xfrm>
              <a:off x="1747470" y="2967335"/>
              <a:ext cx="9149130" cy="923330"/>
              <a:chOff x="1747470" y="2967335"/>
              <a:chExt cx="9149130" cy="923330"/>
            </a:xfrm>
          </p:grpSpPr>
          <p:sp>
            <p:nvSpPr>
              <p:cNvPr id="11" name="TextBox 10">
                <a:extLst>
                  <a:ext uri="{FF2B5EF4-FFF2-40B4-BE49-F238E27FC236}">
                    <a16:creationId xmlns:a16="http://schemas.microsoft.com/office/drawing/2014/main" id="{A0919865-9FEC-17CB-0FB1-569EDECE12A5}"/>
                  </a:ext>
                </a:extLst>
              </p:cNvPr>
              <p:cNvSpPr txBox="1"/>
              <p:nvPr/>
            </p:nvSpPr>
            <p:spPr>
              <a:xfrm>
                <a:off x="1747470" y="2967335"/>
                <a:ext cx="9149130" cy="923330"/>
              </a:xfrm>
              <a:prstGeom prst="rect">
                <a:avLst/>
              </a:prstGeom>
              <a:solidFill>
                <a:schemeClr val="tx1">
                  <a:alpha val="57000"/>
                </a:schemeClr>
              </a:solidFill>
              <a:ln>
                <a:noFill/>
              </a:ln>
              <a:effectLst>
                <a:glow>
                  <a:srgbClr val="A52BF5"/>
                </a:glow>
                <a:reflection endPos="0" dist="50800" dir="5400000" sy="-100000" algn="bl" rotWithShape="0"/>
                <a:softEdge rad="0"/>
              </a:effectLst>
            </p:spPr>
            <p:txBody>
              <a:bodyPr wrap="square" rtlCol="0">
                <a:spAutoFit/>
              </a:bodyPr>
              <a:lstStyle/>
              <a:p>
                <a:r>
                  <a:rPr lang="fr-FR" sz="5400" dirty="0">
                    <a:solidFill>
                      <a:srgbClr val="A52BF5"/>
                    </a:solidFill>
                    <a:latin typeface="Arial Black" panose="020B0A04020102020204" pitchFamily="34" charset="0"/>
                  </a:rPr>
                  <a:t>La détection</a:t>
                </a:r>
                <a:r>
                  <a:rPr lang="fr-FR" sz="5400" dirty="0">
                    <a:solidFill>
                      <a:schemeClr val="bg1"/>
                    </a:solidFill>
                    <a:latin typeface="Arial Black" panose="020B0A04020102020204" pitchFamily="34" charset="0"/>
                  </a:rPr>
                  <a:t> </a:t>
                </a:r>
                <a:r>
                  <a:rPr lang="fr-FR" sz="5400" dirty="0">
                    <a:solidFill>
                      <a:srgbClr val="A52BF5"/>
                    </a:solidFill>
                    <a:latin typeface="Arial Black" panose="020B0A04020102020204" pitchFamily="34" charset="0"/>
                  </a:rPr>
                  <a:t>des objets</a:t>
                </a:r>
              </a:p>
            </p:txBody>
          </p:sp>
          <p:sp>
            <p:nvSpPr>
              <p:cNvPr id="13" name="Rectangle 12">
                <a:extLst>
                  <a:ext uri="{FF2B5EF4-FFF2-40B4-BE49-F238E27FC236}">
                    <a16:creationId xmlns:a16="http://schemas.microsoft.com/office/drawing/2014/main" id="{B23D9A0F-0F0E-233E-86C5-0B034E14A985}"/>
                  </a:ext>
                </a:extLst>
              </p:cNvPr>
              <p:cNvSpPr/>
              <p:nvPr/>
            </p:nvSpPr>
            <p:spPr>
              <a:xfrm>
                <a:off x="1822451" y="3077678"/>
                <a:ext cx="490456" cy="699891"/>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9" name="TextBox 8">
              <a:extLst>
                <a:ext uri="{FF2B5EF4-FFF2-40B4-BE49-F238E27FC236}">
                  <a16:creationId xmlns:a16="http://schemas.microsoft.com/office/drawing/2014/main" id="{DB788A39-F507-1314-4252-1C72136123F5}"/>
                </a:ext>
              </a:extLst>
            </p:cNvPr>
            <p:cNvSpPr txBox="1"/>
            <p:nvPr/>
          </p:nvSpPr>
          <p:spPr>
            <a:xfrm>
              <a:off x="1982141" y="2816068"/>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L , 99%</a:t>
              </a:r>
            </a:p>
          </p:txBody>
        </p:sp>
      </p:grpSp>
      <p:grpSp>
        <p:nvGrpSpPr>
          <p:cNvPr id="18" name="Group 17">
            <a:extLst>
              <a:ext uri="{FF2B5EF4-FFF2-40B4-BE49-F238E27FC236}">
                <a16:creationId xmlns:a16="http://schemas.microsoft.com/office/drawing/2014/main" id="{B854261A-D1F3-7D88-B6DA-CF26686CDC66}"/>
              </a:ext>
            </a:extLst>
          </p:cNvPr>
          <p:cNvGrpSpPr/>
          <p:nvPr/>
        </p:nvGrpSpPr>
        <p:grpSpPr>
          <a:xfrm>
            <a:off x="7158004" y="248825"/>
            <a:ext cx="1190922" cy="712831"/>
            <a:chOff x="7434792" y="2273676"/>
            <a:chExt cx="1190922" cy="712831"/>
          </a:xfrm>
        </p:grpSpPr>
        <p:sp>
          <p:nvSpPr>
            <p:cNvPr id="19" name="Rectangle 18">
              <a:extLst>
                <a:ext uri="{FF2B5EF4-FFF2-40B4-BE49-F238E27FC236}">
                  <a16:creationId xmlns:a16="http://schemas.microsoft.com/office/drawing/2014/main" id="{5BED32ED-3286-AA7A-568A-7DDF73D757C5}"/>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1" name="TextBox 20">
              <a:extLst>
                <a:ext uri="{FF2B5EF4-FFF2-40B4-BE49-F238E27FC236}">
                  <a16:creationId xmlns:a16="http://schemas.microsoft.com/office/drawing/2014/main" id="{83E93C27-E300-C232-42ED-440C49CBA93B}"/>
                </a:ext>
              </a:extLst>
            </p:cNvPr>
            <p:cNvSpPr txBox="1"/>
            <p:nvPr/>
          </p:nvSpPr>
          <p:spPr>
            <a:xfrm>
              <a:off x="7576702" y="2273676"/>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sp>
        <p:nvSpPr>
          <p:cNvPr id="49" name="Rectangle 48">
            <a:extLst>
              <a:ext uri="{FF2B5EF4-FFF2-40B4-BE49-F238E27FC236}">
                <a16:creationId xmlns:a16="http://schemas.microsoft.com/office/drawing/2014/main" id="{EAFBCE36-7DE9-F382-F02D-3D2639272D79}"/>
              </a:ext>
            </a:extLst>
          </p:cNvPr>
          <p:cNvSpPr/>
          <p:nvPr/>
        </p:nvSpPr>
        <p:spPr>
          <a:xfrm>
            <a:off x="2122929" y="1266065"/>
            <a:ext cx="7964326" cy="4679119"/>
          </a:xfrm>
          <a:prstGeom prst="rect">
            <a:avLst/>
          </a:prstGeom>
          <a:solidFill>
            <a:schemeClr val="tx1">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3" name="Group 22">
            <a:extLst>
              <a:ext uri="{FF2B5EF4-FFF2-40B4-BE49-F238E27FC236}">
                <a16:creationId xmlns:a16="http://schemas.microsoft.com/office/drawing/2014/main" id="{5EE104FF-F392-FACC-04AC-5AC7980FA2B0}"/>
              </a:ext>
            </a:extLst>
          </p:cNvPr>
          <p:cNvGrpSpPr/>
          <p:nvPr/>
        </p:nvGrpSpPr>
        <p:grpSpPr>
          <a:xfrm>
            <a:off x="5568329" y="254488"/>
            <a:ext cx="1219215" cy="707168"/>
            <a:chOff x="5648324" y="2990649"/>
            <a:chExt cx="1219215" cy="707168"/>
          </a:xfrm>
        </p:grpSpPr>
        <p:sp>
          <p:nvSpPr>
            <p:cNvPr id="25" name="Rectangle 24">
              <a:extLst>
                <a:ext uri="{FF2B5EF4-FFF2-40B4-BE49-F238E27FC236}">
                  <a16:creationId xmlns:a16="http://schemas.microsoft.com/office/drawing/2014/main" id="{7676A949-76D5-ADB5-6791-6B43EEF8BD47}"/>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6" name="TextBox 25">
              <a:extLst>
                <a:ext uri="{FF2B5EF4-FFF2-40B4-BE49-F238E27FC236}">
                  <a16:creationId xmlns:a16="http://schemas.microsoft.com/office/drawing/2014/main" id="{9916F746-B9CD-7799-5F4D-C3EE18BBCD3C}"/>
                </a:ext>
              </a:extLst>
            </p:cNvPr>
            <p:cNvSpPr txBox="1"/>
            <p:nvPr/>
          </p:nvSpPr>
          <p:spPr>
            <a:xfrm>
              <a:off x="5818527" y="2990649"/>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29" name="Graphic 28" descr="Magnifying glass">
            <a:extLst>
              <a:ext uri="{FF2B5EF4-FFF2-40B4-BE49-F238E27FC236}">
                <a16:creationId xmlns:a16="http://schemas.microsoft.com/office/drawing/2014/main" id="{A7E6847F-0ED7-8F71-D4D4-1EF964A1F7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81652" y="101245"/>
            <a:ext cx="1423907" cy="1423907"/>
          </a:xfrm>
          <a:prstGeom prst="rect">
            <a:avLst/>
          </a:prstGeom>
        </p:spPr>
      </p:pic>
      <p:grpSp>
        <p:nvGrpSpPr>
          <p:cNvPr id="34" name="Group 33">
            <a:extLst>
              <a:ext uri="{FF2B5EF4-FFF2-40B4-BE49-F238E27FC236}">
                <a16:creationId xmlns:a16="http://schemas.microsoft.com/office/drawing/2014/main" id="{919FE053-E3DE-3592-8122-291A82EA3DD0}"/>
              </a:ext>
            </a:extLst>
          </p:cNvPr>
          <p:cNvGrpSpPr/>
          <p:nvPr/>
        </p:nvGrpSpPr>
        <p:grpSpPr>
          <a:xfrm>
            <a:off x="3810437" y="156419"/>
            <a:ext cx="1092675" cy="826575"/>
            <a:chOff x="3886199" y="2871242"/>
            <a:chExt cx="1092675" cy="826575"/>
          </a:xfrm>
        </p:grpSpPr>
        <p:sp>
          <p:nvSpPr>
            <p:cNvPr id="35" name="TextBox 34">
              <a:extLst>
                <a:ext uri="{FF2B5EF4-FFF2-40B4-BE49-F238E27FC236}">
                  <a16:creationId xmlns:a16="http://schemas.microsoft.com/office/drawing/2014/main" id="{234EEAC7-3690-5D3B-18E4-4A1A195BF393}"/>
                </a:ext>
              </a:extLst>
            </p:cNvPr>
            <p:cNvSpPr txBox="1"/>
            <p:nvPr/>
          </p:nvSpPr>
          <p:spPr>
            <a:xfrm>
              <a:off x="4000982" y="2871242"/>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36" name="Rectangle 35">
              <a:extLst>
                <a:ext uri="{FF2B5EF4-FFF2-40B4-BE49-F238E27FC236}">
                  <a16:creationId xmlns:a16="http://schemas.microsoft.com/office/drawing/2014/main" id="{7133A9CC-4E2E-1707-BBE9-40199EFA64E7}"/>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grpSp>
        <p:nvGrpSpPr>
          <p:cNvPr id="37" name="Group 36">
            <a:extLst>
              <a:ext uri="{FF2B5EF4-FFF2-40B4-BE49-F238E27FC236}">
                <a16:creationId xmlns:a16="http://schemas.microsoft.com/office/drawing/2014/main" id="{4A5892E3-FA4A-476F-A558-34F44BFB9E33}"/>
              </a:ext>
            </a:extLst>
          </p:cNvPr>
          <p:cNvGrpSpPr/>
          <p:nvPr/>
        </p:nvGrpSpPr>
        <p:grpSpPr>
          <a:xfrm>
            <a:off x="10176257" y="215501"/>
            <a:ext cx="1165055" cy="767493"/>
            <a:chOff x="10257367" y="2930324"/>
            <a:chExt cx="1165055" cy="767493"/>
          </a:xfrm>
        </p:grpSpPr>
        <p:sp>
          <p:nvSpPr>
            <p:cNvPr id="38" name="TextBox 37">
              <a:extLst>
                <a:ext uri="{FF2B5EF4-FFF2-40B4-BE49-F238E27FC236}">
                  <a16:creationId xmlns:a16="http://schemas.microsoft.com/office/drawing/2014/main" id="{FECCB38A-69C5-4904-8C5B-EB7570A42F86}"/>
                </a:ext>
              </a:extLst>
            </p:cNvPr>
            <p:cNvSpPr txBox="1"/>
            <p:nvPr/>
          </p:nvSpPr>
          <p:spPr>
            <a:xfrm>
              <a:off x="10444530" y="2930324"/>
              <a:ext cx="977892" cy="261610"/>
            </a:xfrm>
            <a:prstGeom prst="rect">
              <a:avLst/>
            </a:prstGeom>
            <a:solidFill>
              <a:schemeClr val="tx1">
                <a:alpha val="57000"/>
              </a:schemeClr>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S , 99%</a:t>
              </a:r>
            </a:p>
          </p:txBody>
        </p:sp>
        <p:sp>
          <p:nvSpPr>
            <p:cNvPr id="39" name="Rectangle 38">
              <a:extLst>
                <a:ext uri="{FF2B5EF4-FFF2-40B4-BE49-F238E27FC236}">
                  <a16:creationId xmlns:a16="http://schemas.microsoft.com/office/drawing/2014/main" id="{F3D831A4-C732-C93B-1007-7B1B82C486E4}"/>
                </a:ext>
              </a:extLst>
            </p:cNvPr>
            <p:cNvSpPr/>
            <p:nvPr/>
          </p:nvSpPr>
          <p:spPr>
            <a:xfrm>
              <a:off x="10257367" y="3202517"/>
              <a:ext cx="423334" cy="495300"/>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42" name="Rectangle: Top Corners Rounded 41">
            <a:extLst>
              <a:ext uri="{FF2B5EF4-FFF2-40B4-BE49-F238E27FC236}">
                <a16:creationId xmlns:a16="http://schemas.microsoft.com/office/drawing/2014/main" id="{777CAF2A-114B-FD52-7E2F-C125A1871C4E}"/>
              </a:ext>
            </a:extLst>
          </p:cNvPr>
          <p:cNvSpPr/>
          <p:nvPr/>
        </p:nvSpPr>
        <p:spPr>
          <a:xfrm>
            <a:off x="3707231" y="2402311"/>
            <a:ext cx="1080450" cy="459607"/>
          </a:xfrm>
          <a:prstGeom prst="round2SameRect">
            <a:avLst>
              <a:gd name="adj1" fmla="val 45986"/>
              <a:gd name="adj2"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00B0F0"/>
                </a:solidFill>
              </a:rPr>
              <a:t>S</a:t>
            </a:r>
            <a:r>
              <a:rPr lang="fr-FR" sz="2400" b="1" dirty="0"/>
              <a:t>anté</a:t>
            </a:r>
          </a:p>
        </p:txBody>
      </p:sp>
      <p:sp>
        <p:nvSpPr>
          <p:cNvPr id="43" name="Rectangle: Top Corners Rounded 42">
            <a:extLst>
              <a:ext uri="{FF2B5EF4-FFF2-40B4-BE49-F238E27FC236}">
                <a16:creationId xmlns:a16="http://schemas.microsoft.com/office/drawing/2014/main" id="{0A4004BB-D065-AD90-BD26-259549DD8F0C}"/>
              </a:ext>
            </a:extLst>
          </p:cNvPr>
          <p:cNvSpPr/>
          <p:nvPr/>
        </p:nvSpPr>
        <p:spPr>
          <a:xfrm>
            <a:off x="3707231" y="3121711"/>
            <a:ext cx="1917317" cy="459607"/>
          </a:xfrm>
          <a:prstGeom prst="round2SameRect">
            <a:avLst>
              <a:gd name="adj1" fmla="val 37434"/>
              <a:gd name="adj2"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FFFF00"/>
                </a:solidFill>
              </a:rPr>
              <a:t>A</a:t>
            </a:r>
            <a:r>
              <a:rPr lang="fr-FR" sz="2400" b="1" dirty="0"/>
              <a:t>griculture</a:t>
            </a:r>
          </a:p>
        </p:txBody>
      </p:sp>
      <p:sp>
        <p:nvSpPr>
          <p:cNvPr id="44" name="Rectangle: Top Corners Rounded 43">
            <a:extLst>
              <a:ext uri="{FF2B5EF4-FFF2-40B4-BE49-F238E27FC236}">
                <a16:creationId xmlns:a16="http://schemas.microsoft.com/office/drawing/2014/main" id="{27972EA1-E981-4FAB-A2F2-D376057A3153}"/>
              </a:ext>
            </a:extLst>
          </p:cNvPr>
          <p:cNvSpPr/>
          <p:nvPr/>
        </p:nvSpPr>
        <p:spPr>
          <a:xfrm>
            <a:off x="3707231" y="3841111"/>
            <a:ext cx="3367337" cy="459607"/>
          </a:xfrm>
          <a:prstGeom prst="round2SameRect">
            <a:avLst>
              <a:gd name="adj1" fmla="val 50000"/>
              <a:gd name="adj2"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FF0000"/>
                </a:solidFill>
              </a:rPr>
              <a:t>S</a:t>
            </a:r>
            <a:r>
              <a:rPr lang="fr-FR" sz="2400" b="1" dirty="0"/>
              <a:t>écurité et </a:t>
            </a:r>
            <a:r>
              <a:rPr lang="fr-FR" sz="2400" b="1" dirty="0">
                <a:solidFill>
                  <a:srgbClr val="FF0000"/>
                </a:solidFill>
              </a:rPr>
              <a:t>s</a:t>
            </a:r>
            <a:r>
              <a:rPr lang="fr-FR" sz="2400" b="1" dirty="0"/>
              <a:t>urveillance </a:t>
            </a:r>
          </a:p>
        </p:txBody>
      </p:sp>
      <p:sp>
        <p:nvSpPr>
          <p:cNvPr id="47" name="Rectangle: Top Corners Rounded 46">
            <a:extLst>
              <a:ext uri="{FF2B5EF4-FFF2-40B4-BE49-F238E27FC236}">
                <a16:creationId xmlns:a16="http://schemas.microsoft.com/office/drawing/2014/main" id="{CAC3D0A9-1DEE-5BB5-E22F-7B449238B1AC}"/>
              </a:ext>
            </a:extLst>
          </p:cNvPr>
          <p:cNvSpPr/>
          <p:nvPr/>
        </p:nvSpPr>
        <p:spPr>
          <a:xfrm>
            <a:off x="3707231" y="4560510"/>
            <a:ext cx="4931985" cy="459607"/>
          </a:xfrm>
          <a:prstGeom prst="round2SameRect">
            <a:avLst>
              <a:gd name="adj1" fmla="val 50000"/>
              <a:gd name="adj2"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00B050"/>
                </a:solidFill>
              </a:rPr>
              <a:t>R</a:t>
            </a:r>
            <a:r>
              <a:rPr lang="fr-FR" sz="2400" b="1" dirty="0"/>
              <a:t>obotique et </a:t>
            </a:r>
            <a:r>
              <a:rPr lang="fr-FR" sz="2400" b="1" dirty="0">
                <a:solidFill>
                  <a:srgbClr val="00B050"/>
                </a:solidFill>
              </a:rPr>
              <a:t>v</a:t>
            </a:r>
            <a:r>
              <a:rPr lang="fr-FR" sz="2400" b="1" dirty="0"/>
              <a:t>éhicules </a:t>
            </a:r>
            <a:r>
              <a:rPr lang="fr-FR" sz="2400" b="1" dirty="0">
                <a:solidFill>
                  <a:srgbClr val="00B050"/>
                </a:solidFill>
              </a:rPr>
              <a:t>a</a:t>
            </a:r>
            <a:r>
              <a:rPr lang="fr-FR" sz="2400" b="1" dirty="0"/>
              <a:t>utonomes</a:t>
            </a:r>
            <a:endParaRPr lang="fr-FR" sz="2400" dirty="0"/>
          </a:p>
        </p:txBody>
      </p:sp>
      <p:sp>
        <p:nvSpPr>
          <p:cNvPr id="50" name="Rectangle: Top Corners Rounded 49">
            <a:extLst>
              <a:ext uri="{FF2B5EF4-FFF2-40B4-BE49-F238E27FC236}">
                <a16:creationId xmlns:a16="http://schemas.microsoft.com/office/drawing/2014/main" id="{A6719D2D-37E7-F462-3A9C-E460868B1CCF}"/>
              </a:ext>
            </a:extLst>
          </p:cNvPr>
          <p:cNvSpPr/>
          <p:nvPr/>
        </p:nvSpPr>
        <p:spPr>
          <a:xfrm>
            <a:off x="3665094" y="1435634"/>
            <a:ext cx="3806469" cy="459607"/>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t>Domaine d'intervention :   </a:t>
            </a:r>
          </a:p>
        </p:txBody>
      </p:sp>
      <p:pic>
        <p:nvPicPr>
          <p:cNvPr id="52" name="Picture 51">
            <a:extLst>
              <a:ext uri="{FF2B5EF4-FFF2-40B4-BE49-F238E27FC236}">
                <a16:creationId xmlns:a16="http://schemas.microsoft.com/office/drawing/2014/main" id="{B5616E87-1E37-A902-B5A6-9E59FC0E096E}"/>
              </a:ext>
            </a:extLst>
          </p:cNvPr>
          <p:cNvPicPr>
            <a:picLocks noChangeAspect="1"/>
          </p:cNvPicPr>
          <p:nvPr/>
        </p:nvPicPr>
        <p:blipFill>
          <a:blip r:embed="rId7">
            <a:extLst>
              <a:ext uri="{BEBA8EAE-BF5A-486C-A8C5-ECC9F3942E4B}">
                <a14:imgProps xmlns:a14="http://schemas.microsoft.com/office/drawing/2010/main">
                  <a14:imgLayer r:embed="rId8">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534940" y="8012788"/>
            <a:ext cx="3263998" cy="1958400"/>
          </a:xfrm>
          <a:prstGeom prst="rect">
            <a:avLst/>
          </a:prstGeom>
        </p:spPr>
      </p:pic>
      <p:pic>
        <p:nvPicPr>
          <p:cNvPr id="53" name="Picture 52">
            <a:extLst>
              <a:ext uri="{FF2B5EF4-FFF2-40B4-BE49-F238E27FC236}">
                <a16:creationId xmlns:a16="http://schemas.microsoft.com/office/drawing/2014/main" id="{01F9D631-3AE4-AADE-BA1F-A4838432B711}"/>
              </a:ext>
            </a:extLst>
          </p:cNvPr>
          <p:cNvPicPr>
            <a:picLocks noChangeAspect="1"/>
          </p:cNvPicPr>
          <p:nvPr/>
        </p:nvPicPr>
        <p:blipFill>
          <a:blip r:embed="rId9">
            <a:extLst>
              <a:ext uri="{BEBA8EAE-BF5A-486C-A8C5-ECC9F3942E4B}">
                <a14:imgProps xmlns:a14="http://schemas.microsoft.com/office/drawing/2010/main">
                  <a14:imgLayer r:embed="rId10">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2863958" y="2565300"/>
            <a:ext cx="2938312" cy="1958875"/>
          </a:xfrm>
          <a:prstGeom prst="rect">
            <a:avLst/>
          </a:prstGeom>
        </p:spPr>
      </p:pic>
      <p:pic>
        <p:nvPicPr>
          <p:cNvPr id="54" name="Picture 53">
            <a:extLst>
              <a:ext uri="{FF2B5EF4-FFF2-40B4-BE49-F238E27FC236}">
                <a16:creationId xmlns:a16="http://schemas.microsoft.com/office/drawing/2014/main" id="{5D8DB3AD-38E0-CDB3-18AC-3DE7F0362EEC}"/>
              </a:ext>
            </a:extLst>
          </p:cNvPr>
          <p:cNvPicPr>
            <a:picLocks noChangeAspect="1"/>
          </p:cNvPicPr>
          <p:nvPr/>
        </p:nvPicPr>
        <p:blipFill>
          <a:blip r:embed="rId11">
            <a:extLst>
              <a:ext uri="{BEBA8EAE-BF5A-486C-A8C5-ECC9F3942E4B}">
                <a14:imgProps xmlns:a14="http://schemas.microsoft.com/office/drawing/2010/main">
                  <a14:imgLayer r:embed="rId12">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854018" y="2742712"/>
            <a:ext cx="2792554" cy="2047601"/>
          </a:xfrm>
          <a:prstGeom prst="rect">
            <a:avLst/>
          </a:prstGeom>
        </p:spPr>
      </p:pic>
      <p:sp>
        <p:nvSpPr>
          <p:cNvPr id="55" name="Rectangle: Top Corners Rounded 54">
            <a:extLst>
              <a:ext uri="{FF2B5EF4-FFF2-40B4-BE49-F238E27FC236}">
                <a16:creationId xmlns:a16="http://schemas.microsoft.com/office/drawing/2014/main" id="{E35D1248-B50E-3EAC-5D56-A3554A47D096}"/>
              </a:ext>
            </a:extLst>
          </p:cNvPr>
          <p:cNvSpPr/>
          <p:nvPr/>
        </p:nvSpPr>
        <p:spPr>
          <a:xfrm>
            <a:off x="1793585" y="10759120"/>
            <a:ext cx="9470453" cy="757758"/>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Diagnostic médical || Chirurgie assistée par ordinateur</a:t>
            </a:r>
            <a:endParaRPr lang="fr-FR" sz="3200" b="1" dirty="0"/>
          </a:p>
        </p:txBody>
      </p:sp>
      <p:pic>
        <p:nvPicPr>
          <p:cNvPr id="58" name="Graphic 57" descr="Heart organ">
            <a:extLst>
              <a:ext uri="{FF2B5EF4-FFF2-40B4-BE49-F238E27FC236}">
                <a16:creationId xmlns:a16="http://schemas.microsoft.com/office/drawing/2014/main" id="{A3FF1C57-616A-5A4E-DF7F-525754CBD7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34671" y="2325158"/>
            <a:ext cx="530423" cy="530423"/>
          </a:xfrm>
          <a:prstGeom prst="rect">
            <a:avLst/>
          </a:prstGeom>
        </p:spPr>
      </p:pic>
      <p:pic>
        <p:nvPicPr>
          <p:cNvPr id="62" name="Graphic 61" descr="Grain">
            <a:extLst>
              <a:ext uri="{FF2B5EF4-FFF2-40B4-BE49-F238E27FC236}">
                <a16:creationId xmlns:a16="http://schemas.microsoft.com/office/drawing/2014/main" id="{838356A0-6F3C-454A-E9CC-D3F9FB015DB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61784" y="3145795"/>
            <a:ext cx="545447" cy="545447"/>
          </a:xfrm>
          <a:prstGeom prst="rect">
            <a:avLst/>
          </a:prstGeom>
        </p:spPr>
      </p:pic>
      <p:pic>
        <p:nvPicPr>
          <p:cNvPr id="66" name="Graphic 65" descr="Security camera">
            <a:extLst>
              <a:ext uri="{FF2B5EF4-FFF2-40B4-BE49-F238E27FC236}">
                <a16:creationId xmlns:a16="http://schemas.microsoft.com/office/drawing/2014/main" id="{1458E4C0-DAF0-8A4C-845B-D2493D9D73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80493" y="3818692"/>
            <a:ext cx="526738" cy="526738"/>
          </a:xfrm>
          <a:prstGeom prst="rect">
            <a:avLst/>
          </a:prstGeom>
        </p:spPr>
      </p:pic>
      <p:pic>
        <p:nvPicPr>
          <p:cNvPr id="72" name="Graphic 71" descr="Robot">
            <a:extLst>
              <a:ext uri="{FF2B5EF4-FFF2-40B4-BE49-F238E27FC236}">
                <a16:creationId xmlns:a16="http://schemas.microsoft.com/office/drawing/2014/main" id="{EB2C8764-6437-C7CD-C64F-91D91D0B2D5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80493" y="4455354"/>
            <a:ext cx="564763" cy="564763"/>
          </a:xfrm>
          <a:prstGeom prst="rect">
            <a:avLst/>
          </a:prstGeom>
        </p:spPr>
      </p:pic>
    </p:spTree>
    <p:extLst>
      <p:ext uri="{BB962C8B-B14F-4D97-AF65-F5344CB8AC3E}">
        <p14:creationId xmlns:p14="http://schemas.microsoft.com/office/powerpoint/2010/main" val="363751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3D39C-8036-ACFE-EC87-89F0C24F365B}"/>
              </a:ext>
            </a:extLst>
          </p:cNvPr>
          <p:cNvSpPr txBox="1"/>
          <p:nvPr/>
        </p:nvSpPr>
        <p:spPr>
          <a:xfrm>
            <a:off x="4029279" y="176242"/>
            <a:ext cx="3853812" cy="769441"/>
          </a:xfrm>
          <a:prstGeom prst="rect">
            <a:avLst/>
          </a:prstGeom>
          <a:noFill/>
        </p:spPr>
        <p:txBody>
          <a:bodyPr wrap="square">
            <a:spAutoFit/>
          </a:bodyPr>
          <a:lstStyle/>
          <a:p>
            <a:r>
              <a:rPr lang="fr-FR" sz="4400" dirty="0">
                <a:latin typeface="Aptos Display" panose="020B0004020202020204" pitchFamily="34" charset="0"/>
              </a:rPr>
              <a:t>YOLO </a:t>
            </a:r>
            <a:r>
              <a:rPr lang="fr-FR" sz="1800" dirty="0">
                <a:effectLst/>
                <a:latin typeface="Calibri" panose="020F0502020204030204" pitchFamily="34" charset="0"/>
                <a:ea typeface="Calibri" panose="020F0502020204030204" pitchFamily="34" charset="0"/>
                <a:cs typeface="Arial" panose="020B0604020202020204" pitchFamily="34" charset="0"/>
              </a:rPr>
              <a:t>(You </a:t>
            </a:r>
            <a:r>
              <a:rPr lang="fr-FR" sz="1800" dirty="0" err="1">
                <a:effectLst/>
                <a:latin typeface="Calibri" panose="020F0502020204030204" pitchFamily="34" charset="0"/>
                <a:ea typeface="Calibri" panose="020F0502020204030204" pitchFamily="34" charset="0"/>
                <a:cs typeface="Arial" panose="020B0604020202020204" pitchFamily="34" charset="0"/>
              </a:rPr>
              <a:t>Only</a:t>
            </a:r>
            <a:r>
              <a:rPr lang="fr-FR" sz="1800" dirty="0">
                <a:effectLst/>
                <a:latin typeface="Calibri" panose="020F0502020204030204" pitchFamily="34" charset="0"/>
                <a:ea typeface="Calibri" panose="020F0502020204030204" pitchFamily="34" charset="0"/>
                <a:cs typeface="Arial" panose="020B0604020202020204" pitchFamily="34" charset="0"/>
              </a:rPr>
              <a:t> Look Once) </a:t>
            </a:r>
            <a:endParaRPr lang="fr-FR" sz="4400" dirty="0">
              <a:latin typeface="Aptos Display" panose="020B0004020202020204" pitchFamily="34" charset="0"/>
            </a:endParaRPr>
          </a:p>
        </p:txBody>
      </p:sp>
      <p:sp>
        <p:nvSpPr>
          <p:cNvPr id="4" name="TextBox 3">
            <a:extLst>
              <a:ext uri="{FF2B5EF4-FFF2-40B4-BE49-F238E27FC236}">
                <a16:creationId xmlns:a16="http://schemas.microsoft.com/office/drawing/2014/main" id="{7E88D421-2810-CCE7-E496-06A9C51BFC6C}"/>
              </a:ext>
            </a:extLst>
          </p:cNvPr>
          <p:cNvSpPr txBox="1"/>
          <p:nvPr/>
        </p:nvSpPr>
        <p:spPr>
          <a:xfrm>
            <a:off x="282948" y="1062300"/>
            <a:ext cx="4645891" cy="362472"/>
          </a:xfrm>
          <a:prstGeom prst="rect">
            <a:avLst/>
          </a:prstGeom>
          <a:noFill/>
        </p:spPr>
        <p:txBody>
          <a:bodyPr wrap="square">
            <a:spAutoFit/>
          </a:bodyPr>
          <a:lstStyle/>
          <a:p>
            <a:pPr lvl="0" algn="just" rtl="0">
              <a:lnSpc>
                <a:spcPct val="107000"/>
              </a:lnSpc>
              <a:spcBef>
                <a:spcPts val="800"/>
              </a:spcBef>
              <a:spcAft>
                <a:spcPts val="800"/>
              </a:spcAft>
            </a:pPr>
            <a:r>
              <a:rPr lang="fr-FR"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B- </a:t>
            </a:r>
            <a:r>
              <a:rPr lang="fr-FR" kern="100" dirty="0">
                <a:solidFill>
                  <a:srgbClr val="4472C4"/>
                </a:solidFill>
                <a:latin typeface="Verdana" panose="020B0604030504040204" pitchFamily="34" charset="0"/>
                <a:ea typeface="Calibri" panose="020F0502020204030204" pitchFamily="34" charset="0"/>
                <a:cs typeface="Times New Roman" panose="02020603050405020304" pitchFamily="18" charset="0"/>
              </a:rPr>
              <a:t>R</a:t>
            </a:r>
            <a:r>
              <a:rPr lang="fr-FR"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égression des boîtes englobantes</a:t>
            </a:r>
            <a:endParaRPr lang="en-US"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2" name="Picture 1" descr="Identification of significant and insignificant grids">
            <a:extLst>
              <a:ext uri="{FF2B5EF4-FFF2-40B4-BE49-F238E27FC236}">
                <a16:creationId xmlns:a16="http://schemas.microsoft.com/office/drawing/2014/main" id="{C054ECDE-545F-D752-4F23-D6034BDEEF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10" y="1782547"/>
            <a:ext cx="3746331" cy="1818655"/>
          </a:xfrm>
          <a:prstGeom prst="rect">
            <a:avLst/>
          </a:prstGeom>
          <a:noFill/>
          <a:ln>
            <a:noFill/>
          </a:ln>
        </p:spPr>
      </p:pic>
      <p:sp>
        <p:nvSpPr>
          <p:cNvPr id="7" name="TextBox 6">
            <a:extLst>
              <a:ext uri="{FF2B5EF4-FFF2-40B4-BE49-F238E27FC236}">
                <a16:creationId xmlns:a16="http://schemas.microsoft.com/office/drawing/2014/main" id="{319E58B1-3FB4-0F5C-85D3-60470863D4D6}"/>
              </a:ext>
            </a:extLst>
          </p:cNvPr>
          <p:cNvSpPr txBox="1"/>
          <p:nvPr/>
        </p:nvSpPr>
        <p:spPr>
          <a:xfrm>
            <a:off x="557590" y="5901583"/>
            <a:ext cx="11288722" cy="369332"/>
          </a:xfrm>
          <a:prstGeom prst="rect">
            <a:avLst/>
          </a:prstGeom>
          <a:noFill/>
        </p:spPr>
        <p:txBody>
          <a:bodyPr wrap="square">
            <a:spAutoFit/>
          </a:bodyPr>
          <a:lstStyle/>
          <a:p>
            <a:pPr marL="285750" indent="-285750">
              <a:buFont typeface="Wingdings" panose="05000000000000000000" pitchFamily="2" charset="2"/>
              <a:buChar char="Ø"/>
            </a:pPr>
            <a:r>
              <a:rPr lang="fr-FR" dirty="0">
                <a:latin typeface="Cascadia Code" panose="020B0609020000020004" pitchFamily="49" charset="0"/>
                <a:cs typeface="Cascadia Code" panose="020B0609020000020004" pitchFamily="49" charset="0"/>
              </a:rPr>
              <a:t>Déterminer les rectangles qui encadrent tous les objets présents dans une image.</a:t>
            </a:r>
          </a:p>
        </p:txBody>
      </p:sp>
      <p:sp>
        <p:nvSpPr>
          <p:cNvPr id="9" name="TextBox 8">
            <a:extLst>
              <a:ext uri="{FF2B5EF4-FFF2-40B4-BE49-F238E27FC236}">
                <a16:creationId xmlns:a16="http://schemas.microsoft.com/office/drawing/2014/main" id="{39AA2CE7-F5FF-808B-DFE3-8E02D8C23BD1}"/>
              </a:ext>
            </a:extLst>
          </p:cNvPr>
          <p:cNvSpPr txBox="1"/>
          <p:nvPr/>
        </p:nvSpPr>
        <p:spPr>
          <a:xfrm>
            <a:off x="4237464" y="6327231"/>
            <a:ext cx="2687443" cy="369332"/>
          </a:xfrm>
          <a:prstGeom prst="rect">
            <a:avLst/>
          </a:prstGeom>
          <a:noFill/>
        </p:spPr>
        <p:txBody>
          <a:bodyPr wrap="square">
            <a:spAutoFit/>
          </a:bodyPr>
          <a:lstStyle/>
          <a:p>
            <a:r>
              <a:rPr lang="fr-FR" b="1" dirty="0">
                <a:solidFill>
                  <a:srgbClr val="FF0000"/>
                </a:solidFill>
              </a:rPr>
              <a:t>Y=[pc,bx,by,bh,bw,c1,c2]</a:t>
            </a:r>
          </a:p>
        </p:txBody>
      </p:sp>
      <p:pic>
        <p:nvPicPr>
          <p:cNvPr id="5" name="Picture 4" descr="Bounding box regression identification">
            <a:extLst>
              <a:ext uri="{FF2B5EF4-FFF2-40B4-BE49-F238E27FC236}">
                <a16:creationId xmlns:a16="http://schemas.microsoft.com/office/drawing/2014/main" id="{B469A539-D1DD-7B31-44C9-598E056FB3AF}"/>
              </a:ext>
            </a:extLst>
          </p:cNvPr>
          <p:cNvPicPr>
            <a:picLocks noChangeAspect="1"/>
          </p:cNvPicPr>
          <p:nvPr/>
        </p:nvPicPr>
        <p:blipFill rotWithShape="1">
          <a:blip r:embed="rId4">
            <a:extLst>
              <a:ext uri="{28A0092B-C50C-407E-A947-70E740481C1C}">
                <a14:useLocalDpi xmlns:a14="http://schemas.microsoft.com/office/drawing/2010/main" val="0"/>
              </a:ext>
            </a:extLst>
          </a:blip>
          <a:srcRect r="53872" b="13367"/>
          <a:stretch/>
        </p:blipFill>
        <p:spPr bwMode="auto">
          <a:xfrm>
            <a:off x="4438186" y="1424772"/>
            <a:ext cx="4486136" cy="4352860"/>
          </a:xfrm>
          <a:prstGeom prst="rect">
            <a:avLst/>
          </a:prstGeom>
          <a:noFill/>
          <a:ln>
            <a:noFill/>
          </a:ln>
        </p:spPr>
      </p:pic>
    </p:spTree>
    <p:extLst>
      <p:ext uri="{BB962C8B-B14F-4D97-AF65-F5344CB8AC3E}">
        <p14:creationId xmlns:p14="http://schemas.microsoft.com/office/powerpoint/2010/main" val="2451615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3D39C-8036-ACFE-EC87-89F0C24F365B}"/>
              </a:ext>
            </a:extLst>
          </p:cNvPr>
          <p:cNvSpPr txBox="1"/>
          <p:nvPr/>
        </p:nvSpPr>
        <p:spPr>
          <a:xfrm>
            <a:off x="4029279" y="176242"/>
            <a:ext cx="3853812" cy="769441"/>
          </a:xfrm>
          <a:prstGeom prst="rect">
            <a:avLst/>
          </a:prstGeom>
          <a:noFill/>
        </p:spPr>
        <p:txBody>
          <a:bodyPr wrap="square">
            <a:spAutoFit/>
          </a:bodyPr>
          <a:lstStyle/>
          <a:p>
            <a:r>
              <a:rPr lang="fr-FR" sz="4400" dirty="0">
                <a:latin typeface="Aptos Display" panose="020B0004020202020204" pitchFamily="34" charset="0"/>
              </a:rPr>
              <a:t>YOLO </a:t>
            </a:r>
            <a:r>
              <a:rPr lang="fr-FR" sz="1800" dirty="0">
                <a:effectLst/>
                <a:latin typeface="Calibri" panose="020F0502020204030204" pitchFamily="34" charset="0"/>
                <a:ea typeface="Calibri" panose="020F0502020204030204" pitchFamily="34" charset="0"/>
                <a:cs typeface="Arial" panose="020B0604020202020204" pitchFamily="34" charset="0"/>
              </a:rPr>
              <a:t>(You </a:t>
            </a:r>
            <a:r>
              <a:rPr lang="fr-FR" sz="1800" dirty="0" err="1">
                <a:effectLst/>
                <a:latin typeface="Calibri" panose="020F0502020204030204" pitchFamily="34" charset="0"/>
                <a:ea typeface="Calibri" panose="020F0502020204030204" pitchFamily="34" charset="0"/>
                <a:cs typeface="Arial" panose="020B0604020202020204" pitchFamily="34" charset="0"/>
              </a:rPr>
              <a:t>Only</a:t>
            </a:r>
            <a:r>
              <a:rPr lang="fr-FR" sz="1800" dirty="0">
                <a:effectLst/>
                <a:latin typeface="Calibri" panose="020F0502020204030204" pitchFamily="34" charset="0"/>
                <a:ea typeface="Calibri" panose="020F0502020204030204" pitchFamily="34" charset="0"/>
                <a:cs typeface="Arial" panose="020B0604020202020204" pitchFamily="34" charset="0"/>
              </a:rPr>
              <a:t> Look Once) </a:t>
            </a:r>
            <a:endParaRPr lang="fr-FR" sz="4400" dirty="0">
              <a:latin typeface="Aptos Display" panose="020B0004020202020204" pitchFamily="34" charset="0"/>
            </a:endParaRPr>
          </a:p>
        </p:txBody>
      </p:sp>
      <p:sp>
        <p:nvSpPr>
          <p:cNvPr id="8" name="TextBox 7">
            <a:extLst>
              <a:ext uri="{FF2B5EF4-FFF2-40B4-BE49-F238E27FC236}">
                <a16:creationId xmlns:a16="http://schemas.microsoft.com/office/drawing/2014/main" id="{0FAADE0C-317D-1812-5FEE-B9D7ADD7912E}"/>
              </a:ext>
            </a:extLst>
          </p:cNvPr>
          <p:cNvSpPr txBox="1"/>
          <p:nvPr/>
        </p:nvSpPr>
        <p:spPr>
          <a:xfrm>
            <a:off x="282948" y="1062300"/>
            <a:ext cx="5616047" cy="362472"/>
          </a:xfrm>
          <a:prstGeom prst="rect">
            <a:avLst/>
          </a:prstGeom>
          <a:noFill/>
        </p:spPr>
        <p:txBody>
          <a:bodyPr wrap="square">
            <a:spAutoFit/>
          </a:bodyPr>
          <a:lstStyle/>
          <a:p>
            <a:pPr lvl="0" algn="just" rtl="0">
              <a:lnSpc>
                <a:spcPct val="107000"/>
              </a:lnSpc>
              <a:spcBef>
                <a:spcPts val="800"/>
              </a:spcBef>
              <a:spcAft>
                <a:spcPts val="800"/>
              </a:spcAft>
            </a:pPr>
            <a:r>
              <a:rPr lang="fr-FR" kern="100" dirty="0">
                <a:solidFill>
                  <a:srgbClr val="4472C4"/>
                </a:solidFill>
                <a:latin typeface="Verdana" panose="020B0604030504040204" pitchFamily="34" charset="0"/>
                <a:ea typeface="Calibri" panose="020F0502020204030204" pitchFamily="34" charset="0"/>
                <a:cs typeface="Times New Roman" panose="02020603050405020304" pitchFamily="18" charset="0"/>
              </a:rPr>
              <a:t>C</a:t>
            </a:r>
            <a:r>
              <a:rPr lang="fr-FR"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a:t>
            </a:r>
            <a:r>
              <a:rPr lang="fr-FR" kern="100" dirty="0">
                <a:solidFill>
                  <a:srgbClr val="4472C4"/>
                </a:solidFill>
                <a:latin typeface="Verdana" panose="020B0604030504040204" pitchFamily="34" charset="0"/>
                <a:ea typeface="Calibri" panose="020F0502020204030204" pitchFamily="34" charset="0"/>
                <a:cs typeface="Times New Roman" panose="02020603050405020304" pitchFamily="18" charset="0"/>
              </a:rPr>
              <a:t>Intersection Over Unions ou ( IOU )</a:t>
            </a:r>
            <a:endParaRPr lang="en-US"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endParaRPr>
          </a:p>
        </p:txBody>
      </p:sp>
      <p:pic>
        <p:nvPicPr>
          <p:cNvPr id="9" name="Picture 8" descr="Process of selecting the best grids for prediction">
            <a:extLst>
              <a:ext uri="{FF2B5EF4-FFF2-40B4-BE49-F238E27FC236}">
                <a16:creationId xmlns:a16="http://schemas.microsoft.com/office/drawing/2014/main" id="{A1B7A3A0-9EE9-C17C-695B-61EF9662AE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2814" y="1726266"/>
            <a:ext cx="7753655" cy="4362299"/>
          </a:xfrm>
          <a:prstGeom prst="rect">
            <a:avLst/>
          </a:prstGeom>
          <a:noFill/>
          <a:ln>
            <a:noFill/>
          </a:ln>
        </p:spPr>
      </p:pic>
    </p:spTree>
    <p:extLst>
      <p:ext uri="{BB962C8B-B14F-4D97-AF65-F5344CB8AC3E}">
        <p14:creationId xmlns:p14="http://schemas.microsoft.com/office/powerpoint/2010/main" val="1633585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3D39C-8036-ACFE-EC87-89F0C24F365B}"/>
              </a:ext>
            </a:extLst>
          </p:cNvPr>
          <p:cNvSpPr txBox="1"/>
          <p:nvPr/>
        </p:nvSpPr>
        <p:spPr>
          <a:xfrm>
            <a:off x="4029279" y="176242"/>
            <a:ext cx="3853812" cy="769441"/>
          </a:xfrm>
          <a:prstGeom prst="rect">
            <a:avLst/>
          </a:prstGeom>
          <a:noFill/>
        </p:spPr>
        <p:txBody>
          <a:bodyPr wrap="square">
            <a:spAutoFit/>
          </a:bodyPr>
          <a:lstStyle/>
          <a:p>
            <a:r>
              <a:rPr lang="fr-FR" sz="4400" dirty="0">
                <a:latin typeface="Aptos Display" panose="020B0004020202020204" pitchFamily="34" charset="0"/>
              </a:rPr>
              <a:t>YOLO </a:t>
            </a:r>
            <a:r>
              <a:rPr lang="fr-FR" sz="1800" dirty="0">
                <a:effectLst/>
                <a:latin typeface="Calibri" panose="020F0502020204030204" pitchFamily="34" charset="0"/>
                <a:ea typeface="Calibri" panose="020F0502020204030204" pitchFamily="34" charset="0"/>
                <a:cs typeface="Arial" panose="020B0604020202020204" pitchFamily="34" charset="0"/>
              </a:rPr>
              <a:t>(You </a:t>
            </a:r>
            <a:r>
              <a:rPr lang="fr-FR" sz="1800" dirty="0" err="1">
                <a:effectLst/>
                <a:latin typeface="Calibri" panose="020F0502020204030204" pitchFamily="34" charset="0"/>
                <a:ea typeface="Calibri" panose="020F0502020204030204" pitchFamily="34" charset="0"/>
                <a:cs typeface="Arial" panose="020B0604020202020204" pitchFamily="34" charset="0"/>
              </a:rPr>
              <a:t>Only</a:t>
            </a:r>
            <a:r>
              <a:rPr lang="fr-FR" sz="1800" dirty="0">
                <a:effectLst/>
                <a:latin typeface="Calibri" panose="020F0502020204030204" pitchFamily="34" charset="0"/>
                <a:ea typeface="Calibri" panose="020F0502020204030204" pitchFamily="34" charset="0"/>
                <a:cs typeface="Arial" panose="020B0604020202020204" pitchFamily="34" charset="0"/>
              </a:rPr>
              <a:t> Look Once) </a:t>
            </a:r>
            <a:endParaRPr lang="fr-FR" sz="4400" dirty="0">
              <a:latin typeface="Aptos Display" panose="020B0004020202020204" pitchFamily="34" charset="0"/>
            </a:endParaRPr>
          </a:p>
        </p:txBody>
      </p:sp>
      <p:sp>
        <p:nvSpPr>
          <p:cNvPr id="8" name="TextBox 7">
            <a:extLst>
              <a:ext uri="{FF2B5EF4-FFF2-40B4-BE49-F238E27FC236}">
                <a16:creationId xmlns:a16="http://schemas.microsoft.com/office/drawing/2014/main" id="{0FAADE0C-317D-1812-5FEE-B9D7ADD7912E}"/>
              </a:ext>
            </a:extLst>
          </p:cNvPr>
          <p:cNvSpPr txBox="1"/>
          <p:nvPr/>
        </p:nvSpPr>
        <p:spPr>
          <a:xfrm>
            <a:off x="282948" y="1062300"/>
            <a:ext cx="5616047" cy="362472"/>
          </a:xfrm>
          <a:prstGeom prst="rect">
            <a:avLst/>
          </a:prstGeom>
          <a:noFill/>
        </p:spPr>
        <p:txBody>
          <a:bodyPr wrap="square">
            <a:spAutoFit/>
          </a:bodyPr>
          <a:lstStyle/>
          <a:p>
            <a:pPr lvl="0" algn="just" rtl="0">
              <a:lnSpc>
                <a:spcPct val="107000"/>
              </a:lnSpc>
              <a:spcBef>
                <a:spcPts val="800"/>
              </a:spcBef>
              <a:spcAft>
                <a:spcPts val="800"/>
              </a:spcAft>
            </a:pPr>
            <a:r>
              <a:rPr lang="fr-FR" kern="100" dirty="0">
                <a:solidFill>
                  <a:srgbClr val="4472C4"/>
                </a:solidFill>
                <a:latin typeface="Verdana" panose="020B0604030504040204" pitchFamily="34" charset="0"/>
                <a:ea typeface="Calibri" panose="020F0502020204030204" pitchFamily="34" charset="0"/>
                <a:cs typeface="Times New Roman" panose="02020603050405020304" pitchFamily="18" charset="0"/>
              </a:rPr>
              <a:t>C</a:t>
            </a:r>
            <a:r>
              <a:rPr lang="fr-FR"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rPr>
              <a:t>- Suppression non maximale (NMS)</a:t>
            </a:r>
            <a:endParaRPr lang="en-US" sz="1800" kern="100" dirty="0">
              <a:solidFill>
                <a:srgbClr val="4472C4"/>
              </a:solidFill>
              <a:effectLst/>
              <a:latin typeface="Verdana" panose="020B060403050404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580CB45B-434C-EF3B-991E-FFC18AB96DFD}"/>
              </a:ext>
            </a:extLst>
          </p:cNvPr>
          <p:cNvSpPr txBox="1"/>
          <p:nvPr/>
        </p:nvSpPr>
        <p:spPr>
          <a:xfrm>
            <a:off x="271571" y="1845718"/>
            <a:ext cx="11648857" cy="1251561"/>
          </a:xfrm>
          <a:prstGeom prst="rect">
            <a:avLst/>
          </a:prstGeom>
          <a:noFill/>
        </p:spPr>
        <p:txBody>
          <a:bodyPr wrap="square">
            <a:spAutoFit/>
          </a:bodyPr>
          <a:lstStyle/>
          <a:p>
            <a:pPr algn="just">
              <a:lnSpc>
                <a:spcPct val="107000"/>
              </a:lnSpc>
              <a:spcAft>
                <a:spcPts val="800"/>
              </a:spcAft>
            </a:pPr>
            <a:r>
              <a:rPr lang="fr-FR" sz="1800" kern="100" dirty="0">
                <a:effectLst/>
                <a:latin typeface="Verdana" panose="020B0604030504040204" pitchFamily="34" charset="0"/>
                <a:ea typeface="Calibri" panose="020F0502020204030204" pitchFamily="34" charset="0"/>
                <a:cs typeface="Times New Roman" panose="02020603050405020304" pitchFamily="18" charset="0"/>
              </a:rPr>
              <a:t>La définition d'un seuil pour l'IOU n'est pas toujours suffisante car un objet peut avoir plusieurs cases avec un IOU au-delà du seuil, et laisser toutes ces cases peut inclure du bruit. C'est ici que nous pouvons utiliser NMS pour ne conserver que les cases avec le score de probabilité de détection le plus élevé.</a:t>
            </a:r>
            <a:endParaRPr lang="en-US" sz="1800" kern="100" dirty="0">
              <a:effectLst/>
              <a:latin typeface="Verdan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173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3D39C-8036-ACFE-EC87-89F0C24F365B}"/>
              </a:ext>
            </a:extLst>
          </p:cNvPr>
          <p:cNvSpPr txBox="1"/>
          <p:nvPr/>
        </p:nvSpPr>
        <p:spPr>
          <a:xfrm>
            <a:off x="3181759" y="2659559"/>
            <a:ext cx="5828482" cy="769441"/>
          </a:xfrm>
          <a:prstGeom prst="rect">
            <a:avLst/>
          </a:prstGeom>
          <a:noFill/>
        </p:spPr>
        <p:txBody>
          <a:bodyPr wrap="square">
            <a:spAutoFit/>
          </a:bodyPr>
          <a:lstStyle/>
          <a:p>
            <a:r>
              <a:rPr lang="fr-FR" sz="4400" dirty="0">
                <a:latin typeface="Aptos Display" panose="020B0004020202020204" pitchFamily="34" charset="0"/>
              </a:rPr>
              <a:t>Simulation de résultat </a:t>
            </a:r>
          </a:p>
        </p:txBody>
      </p:sp>
    </p:spTree>
    <p:extLst>
      <p:ext uri="{BB962C8B-B14F-4D97-AF65-F5344CB8AC3E}">
        <p14:creationId xmlns:p14="http://schemas.microsoft.com/office/powerpoint/2010/main" val="910765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F6C55-78EA-51D0-258B-B8111BB81611}"/>
              </a:ext>
            </a:extLst>
          </p:cNvPr>
          <p:cNvSpPr txBox="1"/>
          <p:nvPr/>
        </p:nvSpPr>
        <p:spPr>
          <a:xfrm>
            <a:off x="4884516" y="520557"/>
            <a:ext cx="2276585" cy="646331"/>
          </a:xfrm>
          <a:prstGeom prst="rect">
            <a:avLst/>
          </a:prstGeom>
          <a:noFill/>
        </p:spPr>
        <p:txBody>
          <a:bodyPr wrap="none" rtlCol="0">
            <a:spAutoFit/>
          </a:bodyPr>
          <a:lstStyle/>
          <a:p>
            <a:r>
              <a:rPr lang="fr-FR" sz="3600" b="1" dirty="0"/>
              <a:t>Conclusion</a:t>
            </a:r>
          </a:p>
        </p:txBody>
      </p:sp>
      <p:pic>
        <p:nvPicPr>
          <p:cNvPr id="3" name="Picture 2">
            <a:extLst>
              <a:ext uri="{FF2B5EF4-FFF2-40B4-BE49-F238E27FC236}">
                <a16:creationId xmlns:a16="http://schemas.microsoft.com/office/drawing/2014/main" id="{060386B4-D13A-7288-990A-105E32CBF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921" y="293926"/>
            <a:ext cx="1099595" cy="1099595"/>
          </a:xfrm>
          <a:prstGeom prst="rect">
            <a:avLst/>
          </a:prstGeom>
        </p:spPr>
      </p:pic>
      <p:sp>
        <p:nvSpPr>
          <p:cNvPr id="5" name="TextBox 4">
            <a:extLst>
              <a:ext uri="{FF2B5EF4-FFF2-40B4-BE49-F238E27FC236}">
                <a16:creationId xmlns:a16="http://schemas.microsoft.com/office/drawing/2014/main" id="{E928B6BC-DC96-C630-08DC-EAC6F15B30F4}"/>
              </a:ext>
            </a:extLst>
          </p:cNvPr>
          <p:cNvSpPr txBox="1"/>
          <p:nvPr/>
        </p:nvSpPr>
        <p:spPr>
          <a:xfrm>
            <a:off x="1319514" y="2263776"/>
            <a:ext cx="9734309" cy="369332"/>
          </a:xfrm>
          <a:prstGeom prst="rect">
            <a:avLst/>
          </a:prstGeom>
          <a:noFill/>
        </p:spPr>
        <p:txBody>
          <a:bodyPr wrap="square">
            <a:spAutoFit/>
          </a:bodyPr>
          <a:lstStyle/>
          <a:p>
            <a:r>
              <a:rPr lang="fr-FR" dirty="0"/>
              <a:t>la détection d'objets touche tous les domaines et on peut automatiser des tâches importantes.</a:t>
            </a:r>
          </a:p>
        </p:txBody>
      </p:sp>
      <p:sp>
        <p:nvSpPr>
          <p:cNvPr id="6" name="Rectangle: Rounded Corners 5">
            <a:extLst>
              <a:ext uri="{FF2B5EF4-FFF2-40B4-BE49-F238E27FC236}">
                <a16:creationId xmlns:a16="http://schemas.microsoft.com/office/drawing/2014/main" id="{777CAF2A-114B-FD52-7E2F-C125A1871C4E}"/>
              </a:ext>
            </a:extLst>
          </p:cNvPr>
          <p:cNvSpPr/>
          <p:nvPr/>
        </p:nvSpPr>
        <p:spPr>
          <a:xfrm>
            <a:off x="694481" y="2990563"/>
            <a:ext cx="1430519" cy="43843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2400" b="1" dirty="0">
                <a:solidFill>
                  <a:srgbClr val="00B0F0"/>
                </a:solidFill>
              </a:rPr>
              <a:t>  S</a:t>
            </a:r>
            <a:r>
              <a:rPr lang="fr-FR" sz="2400" b="1" dirty="0"/>
              <a:t>anté</a:t>
            </a:r>
          </a:p>
        </p:txBody>
      </p:sp>
      <p:pic>
        <p:nvPicPr>
          <p:cNvPr id="10" name="Graphic 9" descr="Heart organ">
            <a:extLst>
              <a:ext uri="{FF2B5EF4-FFF2-40B4-BE49-F238E27FC236}">
                <a16:creationId xmlns:a16="http://schemas.microsoft.com/office/drawing/2014/main" id="{BE9BC73C-C23C-94E7-5EF5-89E9158E01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481" y="2987145"/>
            <a:ext cx="441855" cy="441855"/>
          </a:xfrm>
          <a:prstGeom prst="rect">
            <a:avLst/>
          </a:prstGeom>
        </p:spPr>
      </p:pic>
      <p:sp>
        <p:nvSpPr>
          <p:cNvPr id="7" name="Rectangle: Rounded Corners 6">
            <a:extLst>
              <a:ext uri="{FF2B5EF4-FFF2-40B4-BE49-F238E27FC236}">
                <a16:creationId xmlns:a16="http://schemas.microsoft.com/office/drawing/2014/main" id="{B9090DF6-9BA2-DD10-BAC4-E9A9515C6BD8}"/>
              </a:ext>
            </a:extLst>
          </p:cNvPr>
          <p:cNvSpPr/>
          <p:nvPr/>
        </p:nvSpPr>
        <p:spPr>
          <a:xfrm>
            <a:off x="5967032" y="3019407"/>
            <a:ext cx="2459338" cy="54544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FFFF00"/>
                </a:solidFill>
              </a:rPr>
              <a:t>A</a:t>
            </a:r>
            <a:r>
              <a:rPr lang="fr-FR" sz="2400" b="1" dirty="0"/>
              <a:t>griculture    </a:t>
            </a:r>
          </a:p>
        </p:txBody>
      </p:sp>
      <p:pic>
        <p:nvPicPr>
          <p:cNvPr id="8" name="Graphic 7" descr="Grain">
            <a:extLst>
              <a:ext uri="{FF2B5EF4-FFF2-40B4-BE49-F238E27FC236}">
                <a16:creationId xmlns:a16="http://schemas.microsoft.com/office/drawing/2014/main" id="{90BEF5DB-4E96-73C6-C9DA-01363A2B3D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75758" y="3019407"/>
            <a:ext cx="545447" cy="545447"/>
          </a:xfrm>
          <a:prstGeom prst="roundRect">
            <a:avLst/>
          </a:prstGeom>
        </p:spPr>
      </p:pic>
    </p:spTree>
    <p:extLst>
      <p:ext uri="{BB962C8B-B14F-4D97-AF65-F5344CB8AC3E}">
        <p14:creationId xmlns:p14="http://schemas.microsoft.com/office/powerpoint/2010/main" val="365116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29D7E6C-46CF-21D3-0190-43ADA459A8D5}"/>
              </a:ext>
            </a:extLst>
          </p:cNvPr>
          <p:cNvGrpSpPr/>
          <p:nvPr/>
        </p:nvGrpSpPr>
        <p:grpSpPr>
          <a:xfrm>
            <a:off x="1746689" y="101245"/>
            <a:ext cx="1137582" cy="961501"/>
            <a:chOff x="1822451" y="2816068"/>
            <a:chExt cx="1137582" cy="961501"/>
          </a:xfrm>
        </p:grpSpPr>
        <p:sp>
          <p:nvSpPr>
            <p:cNvPr id="13" name="Rectangle 12">
              <a:extLst>
                <a:ext uri="{FF2B5EF4-FFF2-40B4-BE49-F238E27FC236}">
                  <a16:creationId xmlns:a16="http://schemas.microsoft.com/office/drawing/2014/main" id="{B23D9A0F-0F0E-233E-86C5-0B034E14A985}"/>
                </a:ext>
              </a:extLst>
            </p:cNvPr>
            <p:cNvSpPr/>
            <p:nvPr/>
          </p:nvSpPr>
          <p:spPr>
            <a:xfrm>
              <a:off x="1822451" y="3077678"/>
              <a:ext cx="490456" cy="699891"/>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9" name="TextBox 8">
              <a:extLst>
                <a:ext uri="{FF2B5EF4-FFF2-40B4-BE49-F238E27FC236}">
                  <a16:creationId xmlns:a16="http://schemas.microsoft.com/office/drawing/2014/main" id="{DB788A39-F507-1314-4252-1C72136123F5}"/>
                </a:ext>
              </a:extLst>
            </p:cNvPr>
            <p:cNvSpPr txBox="1"/>
            <p:nvPr/>
          </p:nvSpPr>
          <p:spPr>
            <a:xfrm>
              <a:off x="1982141" y="2816068"/>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L , 99%</a:t>
              </a:r>
            </a:p>
          </p:txBody>
        </p:sp>
      </p:grpSp>
      <p:grpSp>
        <p:nvGrpSpPr>
          <p:cNvPr id="18" name="Group 17">
            <a:extLst>
              <a:ext uri="{FF2B5EF4-FFF2-40B4-BE49-F238E27FC236}">
                <a16:creationId xmlns:a16="http://schemas.microsoft.com/office/drawing/2014/main" id="{B854261A-D1F3-7D88-B6DA-CF26686CDC66}"/>
              </a:ext>
            </a:extLst>
          </p:cNvPr>
          <p:cNvGrpSpPr/>
          <p:nvPr/>
        </p:nvGrpSpPr>
        <p:grpSpPr>
          <a:xfrm>
            <a:off x="7158004" y="248825"/>
            <a:ext cx="1190922" cy="712831"/>
            <a:chOff x="7434792" y="2273676"/>
            <a:chExt cx="1190922" cy="712831"/>
          </a:xfrm>
        </p:grpSpPr>
        <p:sp>
          <p:nvSpPr>
            <p:cNvPr id="19" name="Rectangle 18">
              <a:extLst>
                <a:ext uri="{FF2B5EF4-FFF2-40B4-BE49-F238E27FC236}">
                  <a16:creationId xmlns:a16="http://schemas.microsoft.com/office/drawing/2014/main" id="{5BED32ED-3286-AA7A-568A-7DDF73D757C5}"/>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1" name="TextBox 20">
              <a:extLst>
                <a:ext uri="{FF2B5EF4-FFF2-40B4-BE49-F238E27FC236}">
                  <a16:creationId xmlns:a16="http://schemas.microsoft.com/office/drawing/2014/main" id="{83E93C27-E300-C232-42ED-440C49CBA93B}"/>
                </a:ext>
              </a:extLst>
            </p:cNvPr>
            <p:cNvSpPr txBox="1"/>
            <p:nvPr/>
          </p:nvSpPr>
          <p:spPr>
            <a:xfrm>
              <a:off x="7576702" y="2273676"/>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grpSp>
        <p:nvGrpSpPr>
          <p:cNvPr id="23" name="Group 22">
            <a:extLst>
              <a:ext uri="{FF2B5EF4-FFF2-40B4-BE49-F238E27FC236}">
                <a16:creationId xmlns:a16="http://schemas.microsoft.com/office/drawing/2014/main" id="{5EE104FF-F392-FACC-04AC-5AC7980FA2B0}"/>
              </a:ext>
            </a:extLst>
          </p:cNvPr>
          <p:cNvGrpSpPr/>
          <p:nvPr/>
        </p:nvGrpSpPr>
        <p:grpSpPr>
          <a:xfrm>
            <a:off x="5568329" y="254488"/>
            <a:ext cx="1219215" cy="707168"/>
            <a:chOff x="5648324" y="2990649"/>
            <a:chExt cx="1219215" cy="707168"/>
          </a:xfrm>
        </p:grpSpPr>
        <p:sp>
          <p:nvSpPr>
            <p:cNvPr id="25" name="Rectangle 24">
              <a:extLst>
                <a:ext uri="{FF2B5EF4-FFF2-40B4-BE49-F238E27FC236}">
                  <a16:creationId xmlns:a16="http://schemas.microsoft.com/office/drawing/2014/main" id="{7676A949-76D5-ADB5-6791-6B43EEF8BD47}"/>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6" name="TextBox 25">
              <a:extLst>
                <a:ext uri="{FF2B5EF4-FFF2-40B4-BE49-F238E27FC236}">
                  <a16:creationId xmlns:a16="http://schemas.microsoft.com/office/drawing/2014/main" id="{9916F746-B9CD-7799-5F4D-C3EE18BBCD3C}"/>
                </a:ext>
              </a:extLst>
            </p:cNvPr>
            <p:cNvSpPr txBox="1"/>
            <p:nvPr/>
          </p:nvSpPr>
          <p:spPr>
            <a:xfrm>
              <a:off x="5818527" y="2990649"/>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29" name="Graphic 28" descr="Magnifying glass">
            <a:extLst>
              <a:ext uri="{FF2B5EF4-FFF2-40B4-BE49-F238E27FC236}">
                <a16:creationId xmlns:a16="http://schemas.microsoft.com/office/drawing/2014/main" id="{A7E6847F-0ED7-8F71-D4D4-1EF964A1F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81652" y="101245"/>
            <a:ext cx="1423907" cy="1423907"/>
          </a:xfrm>
          <a:prstGeom prst="rect">
            <a:avLst/>
          </a:prstGeom>
        </p:spPr>
      </p:pic>
      <p:grpSp>
        <p:nvGrpSpPr>
          <p:cNvPr id="34" name="Group 33">
            <a:extLst>
              <a:ext uri="{FF2B5EF4-FFF2-40B4-BE49-F238E27FC236}">
                <a16:creationId xmlns:a16="http://schemas.microsoft.com/office/drawing/2014/main" id="{919FE053-E3DE-3592-8122-291A82EA3DD0}"/>
              </a:ext>
            </a:extLst>
          </p:cNvPr>
          <p:cNvGrpSpPr/>
          <p:nvPr/>
        </p:nvGrpSpPr>
        <p:grpSpPr>
          <a:xfrm>
            <a:off x="3810437" y="156419"/>
            <a:ext cx="1092675" cy="826575"/>
            <a:chOff x="3886199" y="2871242"/>
            <a:chExt cx="1092675" cy="826575"/>
          </a:xfrm>
        </p:grpSpPr>
        <p:sp>
          <p:nvSpPr>
            <p:cNvPr id="35" name="TextBox 34">
              <a:extLst>
                <a:ext uri="{FF2B5EF4-FFF2-40B4-BE49-F238E27FC236}">
                  <a16:creationId xmlns:a16="http://schemas.microsoft.com/office/drawing/2014/main" id="{234EEAC7-3690-5D3B-18E4-4A1A195BF393}"/>
                </a:ext>
              </a:extLst>
            </p:cNvPr>
            <p:cNvSpPr txBox="1"/>
            <p:nvPr/>
          </p:nvSpPr>
          <p:spPr>
            <a:xfrm>
              <a:off x="4000982" y="2871242"/>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36" name="Rectangle 35">
              <a:extLst>
                <a:ext uri="{FF2B5EF4-FFF2-40B4-BE49-F238E27FC236}">
                  <a16:creationId xmlns:a16="http://schemas.microsoft.com/office/drawing/2014/main" id="{7133A9CC-4E2E-1707-BBE9-40199EFA64E7}"/>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42" name="Rectangle: Rounded Corners 41">
            <a:extLst>
              <a:ext uri="{FF2B5EF4-FFF2-40B4-BE49-F238E27FC236}">
                <a16:creationId xmlns:a16="http://schemas.microsoft.com/office/drawing/2014/main" id="{777CAF2A-114B-FD52-7E2F-C125A1871C4E}"/>
              </a:ext>
            </a:extLst>
          </p:cNvPr>
          <p:cNvSpPr/>
          <p:nvPr/>
        </p:nvSpPr>
        <p:spPr>
          <a:xfrm>
            <a:off x="3180493" y="2402311"/>
            <a:ext cx="1243340" cy="45960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00B0F0"/>
                </a:solidFill>
              </a:rPr>
              <a:t>    S</a:t>
            </a:r>
            <a:r>
              <a:rPr lang="fr-FR" sz="2400" b="1" dirty="0"/>
              <a:t>anté</a:t>
            </a:r>
          </a:p>
        </p:txBody>
      </p:sp>
      <p:sp>
        <p:nvSpPr>
          <p:cNvPr id="43" name="Rectangle: Rounded Corners 42">
            <a:extLst>
              <a:ext uri="{FF2B5EF4-FFF2-40B4-BE49-F238E27FC236}">
                <a16:creationId xmlns:a16="http://schemas.microsoft.com/office/drawing/2014/main" id="{0A4004BB-D065-AD90-BD26-259549DD8F0C}"/>
              </a:ext>
            </a:extLst>
          </p:cNvPr>
          <p:cNvSpPr/>
          <p:nvPr/>
        </p:nvSpPr>
        <p:spPr>
          <a:xfrm>
            <a:off x="3180493" y="3121711"/>
            <a:ext cx="2001107" cy="45960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FFFF00"/>
                </a:solidFill>
              </a:rPr>
              <a:t>     A</a:t>
            </a:r>
            <a:r>
              <a:rPr lang="fr-FR" sz="2400" b="1" dirty="0"/>
              <a:t>griculture</a:t>
            </a:r>
          </a:p>
        </p:txBody>
      </p:sp>
      <p:sp>
        <p:nvSpPr>
          <p:cNvPr id="44" name="Rectangle: Rounded Corners 43">
            <a:extLst>
              <a:ext uri="{FF2B5EF4-FFF2-40B4-BE49-F238E27FC236}">
                <a16:creationId xmlns:a16="http://schemas.microsoft.com/office/drawing/2014/main" id="{27972EA1-E981-4FAB-A2F2-D376057A3153}"/>
              </a:ext>
            </a:extLst>
          </p:cNvPr>
          <p:cNvSpPr/>
          <p:nvPr/>
        </p:nvSpPr>
        <p:spPr>
          <a:xfrm>
            <a:off x="3180493" y="3841111"/>
            <a:ext cx="3607051" cy="45960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FF0000"/>
                </a:solidFill>
              </a:rPr>
              <a:t>     S</a:t>
            </a:r>
            <a:r>
              <a:rPr lang="fr-FR" sz="2400" b="1" dirty="0"/>
              <a:t>écurité et </a:t>
            </a:r>
            <a:r>
              <a:rPr lang="fr-FR" sz="2400" b="1" dirty="0">
                <a:solidFill>
                  <a:srgbClr val="FF0000"/>
                </a:solidFill>
              </a:rPr>
              <a:t>s</a:t>
            </a:r>
            <a:r>
              <a:rPr lang="fr-FR" sz="2400" b="1" dirty="0"/>
              <a:t>urveillance </a:t>
            </a:r>
          </a:p>
        </p:txBody>
      </p:sp>
      <p:sp>
        <p:nvSpPr>
          <p:cNvPr id="47" name="Rectangle: Rounded Corners 46">
            <a:extLst>
              <a:ext uri="{FF2B5EF4-FFF2-40B4-BE49-F238E27FC236}">
                <a16:creationId xmlns:a16="http://schemas.microsoft.com/office/drawing/2014/main" id="{CAC3D0A9-1DEE-5BB5-E22F-7B449238B1AC}"/>
              </a:ext>
            </a:extLst>
          </p:cNvPr>
          <p:cNvSpPr/>
          <p:nvPr/>
        </p:nvSpPr>
        <p:spPr>
          <a:xfrm>
            <a:off x="3180494" y="4560510"/>
            <a:ext cx="4960560" cy="45960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00B050"/>
                </a:solidFill>
              </a:rPr>
              <a:t>     R</a:t>
            </a:r>
            <a:r>
              <a:rPr lang="fr-FR" sz="2400" b="1" dirty="0"/>
              <a:t>obotique et </a:t>
            </a:r>
            <a:r>
              <a:rPr lang="fr-FR" sz="2400" b="1" dirty="0">
                <a:solidFill>
                  <a:srgbClr val="00B050"/>
                </a:solidFill>
              </a:rPr>
              <a:t>v</a:t>
            </a:r>
            <a:r>
              <a:rPr lang="fr-FR" sz="2400" b="1" dirty="0"/>
              <a:t>éhicules </a:t>
            </a:r>
            <a:r>
              <a:rPr lang="fr-FR" sz="2400" b="1" dirty="0">
                <a:solidFill>
                  <a:srgbClr val="00B050"/>
                </a:solidFill>
              </a:rPr>
              <a:t>a</a:t>
            </a:r>
            <a:r>
              <a:rPr lang="fr-FR" sz="2400" b="1" dirty="0"/>
              <a:t>utonomes</a:t>
            </a:r>
            <a:endParaRPr lang="fr-FR" sz="2400" dirty="0"/>
          </a:p>
        </p:txBody>
      </p:sp>
      <p:sp>
        <p:nvSpPr>
          <p:cNvPr id="50" name="Rectangle: Rounded Corners 49">
            <a:extLst>
              <a:ext uri="{FF2B5EF4-FFF2-40B4-BE49-F238E27FC236}">
                <a16:creationId xmlns:a16="http://schemas.microsoft.com/office/drawing/2014/main" id="{A6719D2D-37E7-F462-3A9C-E460868B1CCF}"/>
              </a:ext>
            </a:extLst>
          </p:cNvPr>
          <p:cNvSpPr/>
          <p:nvPr/>
        </p:nvSpPr>
        <p:spPr>
          <a:xfrm>
            <a:off x="3665094" y="1435634"/>
            <a:ext cx="3806469" cy="45960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2400" b="1" dirty="0"/>
              <a:t>Domaine d'intervention :   </a:t>
            </a:r>
          </a:p>
        </p:txBody>
      </p:sp>
      <p:pic>
        <p:nvPicPr>
          <p:cNvPr id="52" name="Picture 51">
            <a:extLst>
              <a:ext uri="{FF2B5EF4-FFF2-40B4-BE49-F238E27FC236}">
                <a16:creationId xmlns:a16="http://schemas.microsoft.com/office/drawing/2014/main" id="{B5616E87-1E37-A902-B5A6-9E59FC0E096E}"/>
              </a:ext>
            </a:extLst>
          </p:cNvPr>
          <p:cNvPicPr>
            <a:picLocks noChangeAspect="1"/>
          </p:cNvPicPr>
          <p:nvPr/>
        </p:nvPicPr>
        <p:blipFill>
          <a:blip r:embed="rId5">
            <a:extLst>
              <a:ext uri="{BEBA8EAE-BF5A-486C-A8C5-ECC9F3942E4B}">
                <a14:imgProps xmlns:a14="http://schemas.microsoft.com/office/drawing/2010/main">
                  <a14:imgLayer r:embed="rId6">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534940" y="8012788"/>
            <a:ext cx="3263998" cy="1958400"/>
          </a:xfrm>
          <a:prstGeom prst="rect">
            <a:avLst/>
          </a:prstGeom>
        </p:spPr>
      </p:pic>
      <p:pic>
        <p:nvPicPr>
          <p:cNvPr id="53" name="Picture 52">
            <a:extLst>
              <a:ext uri="{FF2B5EF4-FFF2-40B4-BE49-F238E27FC236}">
                <a16:creationId xmlns:a16="http://schemas.microsoft.com/office/drawing/2014/main" id="{01F9D631-3AE4-AADE-BA1F-A4838432B711}"/>
              </a:ext>
            </a:extLst>
          </p:cNvPr>
          <p:cNvPicPr>
            <a:picLocks noChangeAspect="1"/>
          </p:cNvPicPr>
          <p:nvPr/>
        </p:nvPicPr>
        <p:blipFill>
          <a:blip r:embed="rId7">
            <a:extLst>
              <a:ext uri="{BEBA8EAE-BF5A-486C-A8C5-ECC9F3942E4B}">
                <a14:imgProps xmlns:a14="http://schemas.microsoft.com/office/drawing/2010/main">
                  <a14:imgLayer r:embed="rId8">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2863958" y="2565300"/>
            <a:ext cx="2938312" cy="1958875"/>
          </a:xfrm>
          <a:prstGeom prst="rect">
            <a:avLst/>
          </a:prstGeom>
        </p:spPr>
      </p:pic>
      <p:pic>
        <p:nvPicPr>
          <p:cNvPr id="54" name="Picture 53">
            <a:extLst>
              <a:ext uri="{FF2B5EF4-FFF2-40B4-BE49-F238E27FC236}">
                <a16:creationId xmlns:a16="http://schemas.microsoft.com/office/drawing/2014/main" id="{5D8DB3AD-38E0-CDB3-18AC-3DE7F0362EEC}"/>
              </a:ext>
            </a:extLst>
          </p:cNvPr>
          <p:cNvPicPr>
            <a:picLocks noChangeAspect="1"/>
          </p:cNvPicPr>
          <p:nvPr/>
        </p:nvPicPr>
        <p:blipFill>
          <a:blip r:embed="rId9">
            <a:extLst>
              <a:ext uri="{BEBA8EAE-BF5A-486C-A8C5-ECC9F3942E4B}">
                <a14:imgProps xmlns:a14="http://schemas.microsoft.com/office/drawing/2010/main">
                  <a14:imgLayer r:embed="rId10">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854018" y="2742712"/>
            <a:ext cx="2792554" cy="2047601"/>
          </a:xfrm>
          <a:prstGeom prst="rect">
            <a:avLst/>
          </a:prstGeom>
        </p:spPr>
      </p:pic>
      <p:sp>
        <p:nvSpPr>
          <p:cNvPr id="55" name="Rectangle: Top Corners Rounded 54">
            <a:extLst>
              <a:ext uri="{FF2B5EF4-FFF2-40B4-BE49-F238E27FC236}">
                <a16:creationId xmlns:a16="http://schemas.microsoft.com/office/drawing/2014/main" id="{E35D1248-B50E-3EAC-5D56-A3554A47D096}"/>
              </a:ext>
            </a:extLst>
          </p:cNvPr>
          <p:cNvSpPr/>
          <p:nvPr/>
        </p:nvSpPr>
        <p:spPr>
          <a:xfrm>
            <a:off x="1793585" y="10759120"/>
            <a:ext cx="9470453" cy="757758"/>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Diagnostic médical || Chirurgie assistée par ordinateur</a:t>
            </a:r>
            <a:endParaRPr lang="fr-FR" sz="3200" b="1" dirty="0"/>
          </a:p>
        </p:txBody>
      </p:sp>
      <p:pic>
        <p:nvPicPr>
          <p:cNvPr id="58" name="Graphic 57" descr="Heart organ">
            <a:extLst>
              <a:ext uri="{FF2B5EF4-FFF2-40B4-BE49-F238E27FC236}">
                <a16:creationId xmlns:a16="http://schemas.microsoft.com/office/drawing/2014/main" id="{A3FF1C57-616A-5A4E-DF7F-525754CBD7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27158" y="2375926"/>
            <a:ext cx="485992" cy="485992"/>
          </a:xfrm>
          <a:prstGeom prst="rect">
            <a:avLst/>
          </a:prstGeom>
        </p:spPr>
      </p:pic>
      <p:pic>
        <p:nvPicPr>
          <p:cNvPr id="62" name="Graphic 61" descr="Grain">
            <a:extLst>
              <a:ext uri="{FF2B5EF4-FFF2-40B4-BE49-F238E27FC236}">
                <a16:creationId xmlns:a16="http://schemas.microsoft.com/office/drawing/2014/main" id="{838356A0-6F3C-454A-E9CC-D3F9FB015D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80492" y="3097125"/>
            <a:ext cx="459608" cy="459608"/>
          </a:xfrm>
          <a:prstGeom prst="rect">
            <a:avLst/>
          </a:prstGeom>
        </p:spPr>
      </p:pic>
      <p:pic>
        <p:nvPicPr>
          <p:cNvPr id="66" name="Graphic 65" descr="Security camera">
            <a:extLst>
              <a:ext uri="{FF2B5EF4-FFF2-40B4-BE49-F238E27FC236}">
                <a16:creationId xmlns:a16="http://schemas.microsoft.com/office/drawing/2014/main" id="{1458E4C0-DAF0-8A4C-845B-D2493D9D73B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80493" y="3841111"/>
            <a:ext cx="459607" cy="459607"/>
          </a:xfrm>
          <a:prstGeom prst="rect">
            <a:avLst/>
          </a:prstGeom>
        </p:spPr>
      </p:pic>
      <p:pic>
        <p:nvPicPr>
          <p:cNvPr id="72" name="Graphic 71" descr="Robot">
            <a:extLst>
              <a:ext uri="{FF2B5EF4-FFF2-40B4-BE49-F238E27FC236}">
                <a16:creationId xmlns:a16="http://schemas.microsoft.com/office/drawing/2014/main" id="{EB2C8764-6437-C7CD-C64F-91D91D0B2D5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27158" y="4524175"/>
            <a:ext cx="526738" cy="526738"/>
          </a:xfrm>
          <a:prstGeom prst="rect">
            <a:avLst/>
          </a:prstGeom>
        </p:spPr>
      </p:pic>
      <p:sp>
        <p:nvSpPr>
          <p:cNvPr id="5" name="TextBox 4">
            <a:extLst>
              <a:ext uri="{FF2B5EF4-FFF2-40B4-BE49-F238E27FC236}">
                <a16:creationId xmlns:a16="http://schemas.microsoft.com/office/drawing/2014/main" id="{449C41B6-62E0-CA88-27F3-61205BD12A72}"/>
              </a:ext>
            </a:extLst>
          </p:cNvPr>
          <p:cNvSpPr txBox="1"/>
          <p:nvPr/>
        </p:nvSpPr>
        <p:spPr>
          <a:xfrm>
            <a:off x="4885380" y="255327"/>
            <a:ext cx="2276585" cy="646331"/>
          </a:xfrm>
          <a:prstGeom prst="rect">
            <a:avLst/>
          </a:prstGeom>
          <a:noFill/>
        </p:spPr>
        <p:txBody>
          <a:bodyPr wrap="none" rtlCol="0">
            <a:spAutoFit/>
          </a:bodyPr>
          <a:lstStyle/>
          <a:p>
            <a:r>
              <a:rPr lang="fr-FR" sz="3600" b="1" dirty="0"/>
              <a:t>Conclusion</a:t>
            </a:r>
          </a:p>
        </p:txBody>
      </p:sp>
      <p:pic>
        <p:nvPicPr>
          <p:cNvPr id="8" name="Picture 7">
            <a:extLst>
              <a:ext uri="{FF2B5EF4-FFF2-40B4-BE49-F238E27FC236}">
                <a16:creationId xmlns:a16="http://schemas.microsoft.com/office/drawing/2014/main" id="{0C9A4FFF-C28F-79A7-D429-45546720D15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85785" y="41616"/>
            <a:ext cx="1099595" cy="1099595"/>
          </a:xfrm>
          <a:prstGeom prst="rect">
            <a:avLst/>
          </a:prstGeom>
        </p:spPr>
      </p:pic>
    </p:spTree>
    <p:extLst>
      <p:ext uri="{BB962C8B-B14F-4D97-AF65-F5344CB8AC3E}">
        <p14:creationId xmlns:p14="http://schemas.microsoft.com/office/powerpoint/2010/main" val="1388433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854261A-D1F3-7D88-B6DA-CF26686CDC66}"/>
              </a:ext>
            </a:extLst>
          </p:cNvPr>
          <p:cNvGrpSpPr/>
          <p:nvPr/>
        </p:nvGrpSpPr>
        <p:grpSpPr>
          <a:xfrm>
            <a:off x="7158004" y="248825"/>
            <a:ext cx="1190922" cy="712831"/>
            <a:chOff x="7434792" y="2273676"/>
            <a:chExt cx="1190922" cy="712831"/>
          </a:xfrm>
        </p:grpSpPr>
        <p:sp>
          <p:nvSpPr>
            <p:cNvPr id="19" name="Rectangle 18">
              <a:extLst>
                <a:ext uri="{FF2B5EF4-FFF2-40B4-BE49-F238E27FC236}">
                  <a16:creationId xmlns:a16="http://schemas.microsoft.com/office/drawing/2014/main" id="{5BED32ED-3286-AA7A-568A-7DDF73D757C5}"/>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1" name="TextBox 20">
              <a:extLst>
                <a:ext uri="{FF2B5EF4-FFF2-40B4-BE49-F238E27FC236}">
                  <a16:creationId xmlns:a16="http://schemas.microsoft.com/office/drawing/2014/main" id="{83E93C27-E300-C232-42ED-440C49CBA93B}"/>
                </a:ext>
              </a:extLst>
            </p:cNvPr>
            <p:cNvSpPr txBox="1"/>
            <p:nvPr/>
          </p:nvSpPr>
          <p:spPr>
            <a:xfrm>
              <a:off x="7576702" y="2273676"/>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grpSp>
        <p:nvGrpSpPr>
          <p:cNvPr id="23" name="Group 22">
            <a:extLst>
              <a:ext uri="{FF2B5EF4-FFF2-40B4-BE49-F238E27FC236}">
                <a16:creationId xmlns:a16="http://schemas.microsoft.com/office/drawing/2014/main" id="{5EE104FF-F392-FACC-04AC-5AC7980FA2B0}"/>
              </a:ext>
            </a:extLst>
          </p:cNvPr>
          <p:cNvGrpSpPr/>
          <p:nvPr/>
        </p:nvGrpSpPr>
        <p:grpSpPr>
          <a:xfrm>
            <a:off x="5568329" y="254488"/>
            <a:ext cx="1219215" cy="707168"/>
            <a:chOff x="5648324" y="2990649"/>
            <a:chExt cx="1219215" cy="707168"/>
          </a:xfrm>
        </p:grpSpPr>
        <p:sp>
          <p:nvSpPr>
            <p:cNvPr id="25" name="Rectangle 24">
              <a:extLst>
                <a:ext uri="{FF2B5EF4-FFF2-40B4-BE49-F238E27FC236}">
                  <a16:creationId xmlns:a16="http://schemas.microsoft.com/office/drawing/2014/main" id="{7676A949-76D5-ADB5-6791-6B43EEF8BD47}"/>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6" name="TextBox 25">
              <a:extLst>
                <a:ext uri="{FF2B5EF4-FFF2-40B4-BE49-F238E27FC236}">
                  <a16:creationId xmlns:a16="http://schemas.microsoft.com/office/drawing/2014/main" id="{9916F746-B9CD-7799-5F4D-C3EE18BBCD3C}"/>
                </a:ext>
              </a:extLst>
            </p:cNvPr>
            <p:cNvSpPr txBox="1"/>
            <p:nvPr/>
          </p:nvSpPr>
          <p:spPr>
            <a:xfrm>
              <a:off x="5818527" y="2990649"/>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29" name="Graphic 28" descr="Magnifying glass">
            <a:extLst>
              <a:ext uri="{FF2B5EF4-FFF2-40B4-BE49-F238E27FC236}">
                <a16:creationId xmlns:a16="http://schemas.microsoft.com/office/drawing/2014/main" id="{A7E6847F-0ED7-8F71-D4D4-1EF964A1F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81652" y="101245"/>
            <a:ext cx="1423907" cy="1423907"/>
          </a:xfrm>
          <a:prstGeom prst="rect">
            <a:avLst/>
          </a:prstGeom>
        </p:spPr>
      </p:pic>
      <p:grpSp>
        <p:nvGrpSpPr>
          <p:cNvPr id="34" name="Group 33">
            <a:extLst>
              <a:ext uri="{FF2B5EF4-FFF2-40B4-BE49-F238E27FC236}">
                <a16:creationId xmlns:a16="http://schemas.microsoft.com/office/drawing/2014/main" id="{919FE053-E3DE-3592-8122-291A82EA3DD0}"/>
              </a:ext>
            </a:extLst>
          </p:cNvPr>
          <p:cNvGrpSpPr/>
          <p:nvPr/>
        </p:nvGrpSpPr>
        <p:grpSpPr>
          <a:xfrm>
            <a:off x="3810437" y="156419"/>
            <a:ext cx="1092675" cy="826575"/>
            <a:chOff x="3886199" y="2871242"/>
            <a:chExt cx="1092675" cy="826575"/>
          </a:xfrm>
        </p:grpSpPr>
        <p:sp>
          <p:nvSpPr>
            <p:cNvPr id="35" name="TextBox 34">
              <a:extLst>
                <a:ext uri="{FF2B5EF4-FFF2-40B4-BE49-F238E27FC236}">
                  <a16:creationId xmlns:a16="http://schemas.microsoft.com/office/drawing/2014/main" id="{234EEAC7-3690-5D3B-18E4-4A1A195BF393}"/>
                </a:ext>
              </a:extLst>
            </p:cNvPr>
            <p:cNvSpPr txBox="1"/>
            <p:nvPr/>
          </p:nvSpPr>
          <p:spPr>
            <a:xfrm>
              <a:off x="4000982" y="2871242"/>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36" name="Rectangle 35">
              <a:extLst>
                <a:ext uri="{FF2B5EF4-FFF2-40B4-BE49-F238E27FC236}">
                  <a16:creationId xmlns:a16="http://schemas.microsoft.com/office/drawing/2014/main" id="{7133A9CC-4E2E-1707-BBE9-40199EFA64E7}"/>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39" name="Rectangle 38">
            <a:extLst>
              <a:ext uri="{FF2B5EF4-FFF2-40B4-BE49-F238E27FC236}">
                <a16:creationId xmlns:a16="http://schemas.microsoft.com/office/drawing/2014/main" id="{F3D831A4-C732-C93B-1007-7B1B82C486E4}"/>
              </a:ext>
            </a:extLst>
          </p:cNvPr>
          <p:cNvSpPr/>
          <p:nvPr/>
        </p:nvSpPr>
        <p:spPr>
          <a:xfrm>
            <a:off x="10176257" y="487694"/>
            <a:ext cx="423334" cy="495300"/>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pic>
        <p:nvPicPr>
          <p:cNvPr id="3" name="Picture 2">
            <a:extLst>
              <a:ext uri="{FF2B5EF4-FFF2-40B4-BE49-F238E27FC236}">
                <a16:creationId xmlns:a16="http://schemas.microsoft.com/office/drawing/2014/main" id="{E9E87C1A-2F67-B90D-144E-7AA64AD6A586}"/>
              </a:ext>
            </a:extLst>
          </p:cNvPr>
          <p:cNvPicPr>
            <a:picLocks noChangeAspect="1"/>
          </p:cNvPicPr>
          <p:nvPr/>
        </p:nvPicPr>
        <p:blipFill>
          <a:blip r:embed="rId5">
            <a:extLst>
              <a:ext uri="{BEBA8EAE-BF5A-486C-A8C5-ECC9F3942E4B}">
                <a14:imgProps xmlns:a14="http://schemas.microsoft.com/office/drawing/2010/main">
                  <a14:imgLayer r:embed="rId6">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132699" y="2497112"/>
            <a:ext cx="3640779" cy="2184469"/>
          </a:xfrm>
          <a:prstGeom prst="rect">
            <a:avLst/>
          </a:prstGeom>
        </p:spPr>
      </p:pic>
      <p:pic>
        <p:nvPicPr>
          <p:cNvPr id="5" name="Picture 4">
            <a:extLst>
              <a:ext uri="{FF2B5EF4-FFF2-40B4-BE49-F238E27FC236}">
                <a16:creationId xmlns:a16="http://schemas.microsoft.com/office/drawing/2014/main" id="{7ADA117C-45D9-4876-E5A6-CE01BE1DC26B}"/>
              </a:ext>
            </a:extLst>
          </p:cNvPr>
          <p:cNvPicPr>
            <a:picLocks noChangeAspect="1"/>
          </p:cNvPicPr>
          <p:nvPr/>
        </p:nvPicPr>
        <p:blipFill>
          <a:blip r:embed="rId7">
            <a:extLst>
              <a:ext uri="{BEBA8EAE-BF5A-486C-A8C5-ECC9F3942E4B}">
                <a14:imgProps xmlns:a14="http://schemas.microsoft.com/office/drawing/2010/main">
                  <a14:imgLayer r:embed="rId8">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412432" y="2497113"/>
            <a:ext cx="3277498" cy="2184999"/>
          </a:xfrm>
          <a:prstGeom prst="rect">
            <a:avLst/>
          </a:prstGeom>
        </p:spPr>
      </p:pic>
      <p:pic>
        <p:nvPicPr>
          <p:cNvPr id="14" name="Picture 13">
            <a:extLst>
              <a:ext uri="{FF2B5EF4-FFF2-40B4-BE49-F238E27FC236}">
                <a16:creationId xmlns:a16="http://schemas.microsoft.com/office/drawing/2014/main" id="{1DDC700A-2A2F-0BC7-4793-4FC949CEF894}"/>
              </a:ext>
            </a:extLst>
          </p:cNvPr>
          <p:cNvPicPr>
            <a:picLocks noChangeAspect="1"/>
          </p:cNvPicPr>
          <p:nvPr/>
        </p:nvPicPr>
        <p:blipFill>
          <a:blip r:embed="rId9">
            <a:extLst>
              <a:ext uri="{BEBA8EAE-BF5A-486C-A8C5-ECC9F3942E4B}">
                <a14:imgProps xmlns:a14="http://schemas.microsoft.com/office/drawing/2010/main">
                  <a14:imgLayer r:embed="rId10">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24412" y="2360627"/>
            <a:ext cx="3114914" cy="2283967"/>
          </a:xfrm>
          <a:prstGeom prst="rect">
            <a:avLst/>
          </a:prstGeom>
        </p:spPr>
      </p:pic>
      <p:sp>
        <p:nvSpPr>
          <p:cNvPr id="15" name="Rectangle: Top Corners Rounded 14">
            <a:extLst>
              <a:ext uri="{FF2B5EF4-FFF2-40B4-BE49-F238E27FC236}">
                <a16:creationId xmlns:a16="http://schemas.microsoft.com/office/drawing/2014/main" id="{95FC1598-D72F-0A87-8EA1-748805A57102}"/>
              </a:ext>
            </a:extLst>
          </p:cNvPr>
          <p:cNvSpPr/>
          <p:nvPr/>
        </p:nvSpPr>
        <p:spPr>
          <a:xfrm>
            <a:off x="1381913" y="6100242"/>
            <a:ext cx="9470453" cy="757758"/>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Diagnostic médical || Chirurgie assistée par ordinateur</a:t>
            </a:r>
            <a:endParaRPr lang="fr-FR" sz="3200" b="1" dirty="0"/>
          </a:p>
        </p:txBody>
      </p:sp>
      <p:sp>
        <p:nvSpPr>
          <p:cNvPr id="17" name="Rectangle: Top Corners Rounded 16">
            <a:extLst>
              <a:ext uri="{FF2B5EF4-FFF2-40B4-BE49-F238E27FC236}">
                <a16:creationId xmlns:a16="http://schemas.microsoft.com/office/drawing/2014/main" id="{E080490D-CC3E-DB33-C041-99C7791DA255}"/>
              </a:ext>
            </a:extLst>
          </p:cNvPr>
          <p:cNvSpPr/>
          <p:nvPr/>
        </p:nvSpPr>
        <p:spPr>
          <a:xfrm>
            <a:off x="2953770" y="11324491"/>
            <a:ext cx="6089650" cy="74432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Suivi des cultures|| Récolte</a:t>
            </a:r>
            <a:endParaRPr lang="fr-FR" sz="3200" b="1" dirty="0"/>
          </a:p>
        </p:txBody>
      </p:sp>
      <p:pic>
        <p:nvPicPr>
          <p:cNvPr id="20" name="Picture 19">
            <a:extLst>
              <a:ext uri="{FF2B5EF4-FFF2-40B4-BE49-F238E27FC236}">
                <a16:creationId xmlns:a16="http://schemas.microsoft.com/office/drawing/2014/main" id="{FE09C89B-7813-934C-4A2E-B898D657E6FE}"/>
              </a:ext>
            </a:extLst>
          </p:cNvPr>
          <p:cNvPicPr>
            <a:picLocks noChangeAspect="1"/>
          </p:cNvPicPr>
          <p:nvPr/>
        </p:nvPicPr>
        <p:blipFill rotWithShape="1">
          <a:blip r:embed="rId11">
            <a:extLst>
              <a:ext uri="{28A0092B-C50C-407E-A947-70E740481C1C}">
                <a14:useLocalDpi xmlns:a14="http://schemas.microsoft.com/office/drawing/2010/main" val="0"/>
              </a:ext>
            </a:extLst>
          </a:blip>
          <a:srcRect l="40354"/>
          <a:stretch/>
        </p:blipFill>
        <p:spPr>
          <a:xfrm>
            <a:off x="181652" y="-3204352"/>
            <a:ext cx="3806470" cy="2809875"/>
          </a:xfrm>
          <a:prstGeom prst="rect">
            <a:avLst/>
          </a:prstGeom>
        </p:spPr>
      </p:pic>
      <p:pic>
        <p:nvPicPr>
          <p:cNvPr id="24" name="Picture 23">
            <a:extLst>
              <a:ext uri="{FF2B5EF4-FFF2-40B4-BE49-F238E27FC236}">
                <a16:creationId xmlns:a16="http://schemas.microsoft.com/office/drawing/2014/main" id="{694B94D2-43C9-8172-0245-EC62DB6DA20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60753" y="7459871"/>
            <a:ext cx="3670493" cy="2749327"/>
          </a:xfrm>
          <a:prstGeom prst="rect">
            <a:avLst/>
          </a:prstGeom>
        </p:spPr>
      </p:pic>
      <p:pic>
        <p:nvPicPr>
          <p:cNvPr id="27" name="Picture 26">
            <a:extLst>
              <a:ext uri="{FF2B5EF4-FFF2-40B4-BE49-F238E27FC236}">
                <a16:creationId xmlns:a16="http://schemas.microsoft.com/office/drawing/2014/main" id="{AAA7814C-341D-C7D9-98A5-BE8D3935FF0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57085" y="1920752"/>
            <a:ext cx="3419794" cy="2765693"/>
          </a:xfrm>
          <a:prstGeom prst="rect">
            <a:avLst/>
          </a:prstGeom>
        </p:spPr>
      </p:pic>
      <p:sp>
        <p:nvSpPr>
          <p:cNvPr id="4" name="Rectangle: Rounded Corners 3">
            <a:extLst>
              <a:ext uri="{FF2B5EF4-FFF2-40B4-BE49-F238E27FC236}">
                <a16:creationId xmlns:a16="http://schemas.microsoft.com/office/drawing/2014/main" id="{C712A3F8-5DA0-FA68-DC7B-3C4AA5BF3181}"/>
              </a:ext>
            </a:extLst>
          </p:cNvPr>
          <p:cNvSpPr/>
          <p:nvPr/>
        </p:nvSpPr>
        <p:spPr>
          <a:xfrm>
            <a:off x="3665094" y="1435634"/>
            <a:ext cx="3806469" cy="45960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2400" b="1" dirty="0"/>
              <a:t>Domaine d'intervention :   </a:t>
            </a:r>
          </a:p>
        </p:txBody>
      </p:sp>
      <p:sp>
        <p:nvSpPr>
          <p:cNvPr id="7" name="TextBox 6">
            <a:extLst>
              <a:ext uri="{FF2B5EF4-FFF2-40B4-BE49-F238E27FC236}">
                <a16:creationId xmlns:a16="http://schemas.microsoft.com/office/drawing/2014/main" id="{876EA6AD-216C-F97C-43F3-4AD54662D597}"/>
              </a:ext>
            </a:extLst>
          </p:cNvPr>
          <p:cNvSpPr txBox="1"/>
          <p:nvPr/>
        </p:nvSpPr>
        <p:spPr>
          <a:xfrm>
            <a:off x="4885380" y="255327"/>
            <a:ext cx="2276585" cy="646331"/>
          </a:xfrm>
          <a:prstGeom prst="rect">
            <a:avLst/>
          </a:prstGeom>
          <a:noFill/>
        </p:spPr>
        <p:txBody>
          <a:bodyPr wrap="none" rtlCol="0">
            <a:spAutoFit/>
          </a:bodyPr>
          <a:lstStyle/>
          <a:p>
            <a:r>
              <a:rPr lang="fr-FR" sz="3600" b="1" dirty="0"/>
              <a:t>Conclusion</a:t>
            </a:r>
          </a:p>
        </p:txBody>
      </p:sp>
      <p:pic>
        <p:nvPicPr>
          <p:cNvPr id="8" name="Picture 7">
            <a:extLst>
              <a:ext uri="{FF2B5EF4-FFF2-40B4-BE49-F238E27FC236}">
                <a16:creationId xmlns:a16="http://schemas.microsoft.com/office/drawing/2014/main" id="{A091ADA2-8CAC-1B69-91C0-DAB24C1D70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85785" y="41616"/>
            <a:ext cx="1099595" cy="1099595"/>
          </a:xfrm>
          <a:prstGeom prst="rect">
            <a:avLst/>
          </a:prstGeom>
        </p:spPr>
      </p:pic>
    </p:spTree>
    <p:extLst>
      <p:ext uri="{BB962C8B-B14F-4D97-AF65-F5344CB8AC3E}">
        <p14:creationId xmlns:p14="http://schemas.microsoft.com/office/powerpoint/2010/main" val="962831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854261A-D1F3-7D88-B6DA-CF26686CDC66}"/>
              </a:ext>
            </a:extLst>
          </p:cNvPr>
          <p:cNvGrpSpPr/>
          <p:nvPr/>
        </p:nvGrpSpPr>
        <p:grpSpPr>
          <a:xfrm>
            <a:off x="7158004" y="248825"/>
            <a:ext cx="1190922" cy="712831"/>
            <a:chOff x="7434792" y="2273676"/>
            <a:chExt cx="1190922" cy="712831"/>
          </a:xfrm>
        </p:grpSpPr>
        <p:sp>
          <p:nvSpPr>
            <p:cNvPr id="19" name="Rectangle 18">
              <a:extLst>
                <a:ext uri="{FF2B5EF4-FFF2-40B4-BE49-F238E27FC236}">
                  <a16:creationId xmlns:a16="http://schemas.microsoft.com/office/drawing/2014/main" id="{5BED32ED-3286-AA7A-568A-7DDF73D757C5}"/>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1" name="TextBox 20">
              <a:extLst>
                <a:ext uri="{FF2B5EF4-FFF2-40B4-BE49-F238E27FC236}">
                  <a16:creationId xmlns:a16="http://schemas.microsoft.com/office/drawing/2014/main" id="{83E93C27-E300-C232-42ED-440C49CBA93B}"/>
                </a:ext>
              </a:extLst>
            </p:cNvPr>
            <p:cNvSpPr txBox="1"/>
            <p:nvPr/>
          </p:nvSpPr>
          <p:spPr>
            <a:xfrm>
              <a:off x="7576702" y="2273676"/>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grpSp>
        <p:nvGrpSpPr>
          <p:cNvPr id="23" name="Group 22">
            <a:extLst>
              <a:ext uri="{FF2B5EF4-FFF2-40B4-BE49-F238E27FC236}">
                <a16:creationId xmlns:a16="http://schemas.microsoft.com/office/drawing/2014/main" id="{5EE104FF-F392-FACC-04AC-5AC7980FA2B0}"/>
              </a:ext>
            </a:extLst>
          </p:cNvPr>
          <p:cNvGrpSpPr/>
          <p:nvPr/>
        </p:nvGrpSpPr>
        <p:grpSpPr>
          <a:xfrm>
            <a:off x="5568329" y="254488"/>
            <a:ext cx="1219215" cy="707168"/>
            <a:chOff x="5648324" y="2990649"/>
            <a:chExt cx="1219215" cy="707168"/>
          </a:xfrm>
        </p:grpSpPr>
        <p:sp>
          <p:nvSpPr>
            <p:cNvPr id="25" name="Rectangle 24">
              <a:extLst>
                <a:ext uri="{FF2B5EF4-FFF2-40B4-BE49-F238E27FC236}">
                  <a16:creationId xmlns:a16="http://schemas.microsoft.com/office/drawing/2014/main" id="{7676A949-76D5-ADB5-6791-6B43EEF8BD47}"/>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6" name="TextBox 25">
              <a:extLst>
                <a:ext uri="{FF2B5EF4-FFF2-40B4-BE49-F238E27FC236}">
                  <a16:creationId xmlns:a16="http://schemas.microsoft.com/office/drawing/2014/main" id="{9916F746-B9CD-7799-5F4D-C3EE18BBCD3C}"/>
                </a:ext>
              </a:extLst>
            </p:cNvPr>
            <p:cNvSpPr txBox="1"/>
            <p:nvPr/>
          </p:nvSpPr>
          <p:spPr>
            <a:xfrm>
              <a:off x="5818527" y="2990649"/>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29" name="Graphic 28" descr="Magnifying glass">
            <a:extLst>
              <a:ext uri="{FF2B5EF4-FFF2-40B4-BE49-F238E27FC236}">
                <a16:creationId xmlns:a16="http://schemas.microsoft.com/office/drawing/2014/main" id="{A7E6847F-0ED7-8F71-D4D4-1EF964A1F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81652" y="101245"/>
            <a:ext cx="1423907" cy="1423907"/>
          </a:xfrm>
          <a:prstGeom prst="rect">
            <a:avLst/>
          </a:prstGeom>
        </p:spPr>
      </p:pic>
      <p:grpSp>
        <p:nvGrpSpPr>
          <p:cNvPr id="34" name="Group 33">
            <a:extLst>
              <a:ext uri="{FF2B5EF4-FFF2-40B4-BE49-F238E27FC236}">
                <a16:creationId xmlns:a16="http://schemas.microsoft.com/office/drawing/2014/main" id="{919FE053-E3DE-3592-8122-291A82EA3DD0}"/>
              </a:ext>
            </a:extLst>
          </p:cNvPr>
          <p:cNvGrpSpPr/>
          <p:nvPr/>
        </p:nvGrpSpPr>
        <p:grpSpPr>
          <a:xfrm>
            <a:off x="3810437" y="156419"/>
            <a:ext cx="1092675" cy="826575"/>
            <a:chOff x="3886199" y="2871242"/>
            <a:chExt cx="1092675" cy="826575"/>
          </a:xfrm>
        </p:grpSpPr>
        <p:sp>
          <p:nvSpPr>
            <p:cNvPr id="35" name="TextBox 34">
              <a:extLst>
                <a:ext uri="{FF2B5EF4-FFF2-40B4-BE49-F238E27FC236}">
                  <a16:creationId xmlns:a16="http://schemas.microsoft.com/office/drawing/2014/main" id="{234EEAC7-3690-5D3B-18E4-4A1A195BF393}"/>
                </a:ext>
              </a:extLst>
            </p:cNvPr>
            <p:cNvSpPr txBox="1"/>
            <p:nvPr/>
          </p:nvSpPr>
          <p:spPr>
            <a:xfrm>
              <a:off x="4000982" y="2871242"/>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36" name="Rectangle 35">
              <a:extLst>
                <a:ext uri="{FF2B5EF4-FFF2-40B4-BE49-F238E27FC236}">
                  <a16:creationId xmlns:a16="http://schemas.microsoft.com/office/drawing/2014/main" id="{7133A9CC-4E2E-1707-BBE9-40199EFA64E7}"/>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50" name="Rectangle: Rounded Corners 49">
            <a:extLst>
              <a:ext uri="{FF2B5EF4-FFF2-40B4-BE49-F238E27FC236}">
                <a16:creationId xmlns:a16="http://schemas.microsoft.com/office/drawing/2014/main" id="{A6719D2D-37E7-F462-3A9C-E460868B1CCF}"/>
              </a:ext>
            </a:extLst>
          </p:cNvPr>
          <p:cNvSpPr/>
          <p:nvPr/>
        </p:nvSpPr>
        <p:spPr>
          <a:xfrm>
            <a:off x="3373693" y="1459135"/>
            <a:ext cx="5444614" cy="51748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t>Domaine d'intervention : </a:t>
            </a:r>
            <a:r>
              <a:rPr lang="fr-FR" sz="2400" b="1" dirty="0">
                <a:solidFill>
                  <a:srgbClr val="FFFF00"/>
                </a:solidFill>
              </a:rPr>
              <a:t>A</a:t>
            </a:r>
            <a:r>
              <a:rPr lang="fr-FR" sz="2400" b="1" dirty="0"/>
              <a:t>griculture    </a:t>
            </a:r>
          </a:p>
        </p:txBody>
      </p:sp>
      <p:sp>
        <p:nvSpPr>
          <p:cNvPr id="15" name="Rectangle: Top Corners Rounded 14">
            <a:extLst>
              <a:ext uri="{FF2B5EF4-FFF2-40B4-BE49-F238E27FC236}">
                <a16:creationId xmlns:a16="http://schemas.microsoft.com/office/drawing/2014/main" id="{95FC1598-D72F-0A87-8EA1-748805A57102}"/>
              </a:ext>
            </a:extLst>
          </p:cNvPr>
          <p:cNvSpPr/>
          <p:nvPr/>
        </p:nvSpPr>
        <p:spPr>
          <a:xfrm>
            <a:off x="3051175" y="6113679"/>
            <a:ext cx="6089650" cy="74432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Suivi des cultures|| Récolte</a:t>
            </a:r>
            <a:endParaRPr lang="fr-FR" sz="3200" b="1" dirty="0"/>
          </a:p>
        </p:txBody>
      </p:sp>
      <p:sp>
        <p:nvSpPr>
          <p:cNvPr id="4" name="Rectangle: Top Corners Rounded 3">
            <a:extLst>
              <a:ext uri="{FF2B5EF4-FFF2-40B4-BE49-F238E27FC236}">
                <a16:creationId xmlns:a16="http://schemas.microsoft.com/office/drawing/2014/main" id="{3ED8FCC8-E350-BAF2-E01F-6A71FAC954B3}"/>
              </a:ext>
            </a:extLst>
          </p:cNvPr>
          <p:cNvSpPr/>
          <p:nvPr/>
        </p:nvSpPr>
        <p:spPr>
          <a:xfrm>
            <a:off x="2564386" y="11158481"/>
            <a:ext cx="6757770" cy="913544"/>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Surveillance vidéo|| Contrôle d'accès</a:t>
            </a:r>
            <a:endParaRPr lang="fr-FR" sz="3200" b="1" dirty="0"/>
          </a:p>
        </p:txBody>
      </p:sp>
      <p:pic>
        <p:nvPicPr>
          <p:cNvPr id="16" name="Picture 15">
            <a:extLst>
              <a:ext uri="{FF2B5EF4-FFF2-40B4-BE49-F238E27FC236}">
                <a16:creationId xmlns:a16="http://schemas.microsoft.com/office/drawing/2014/main" id="{D813745B-0D46-A04D-5D15-3BA33B7D514E}"/>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r="31952" b="6806"/>
          <a:stretch/>
        </p:blipFill>
        <p:spPr>
          <a:xfrm>
            <a:off x="12210185" y="6867367"/>
            <a:ext cx="2857107" cy="2752292"/>
          </a:xfrm>
          <a:prstGeom prst="rect">
            <a:avLst/>
          </a:prstGeom>
        </p:spPr>
      </p:pic>
      <p:pic>
        <p:nvPicPr>
          <p:cNvPr id="20" name="Picture 19">
            <a:extLst>
              <a:ext uri="{FF2B5EF4-FFF2-40B4-BE49-F238E27FC236}">
                <a16:creationId xmlns:a16="http://schemas.microsoft.com/office/drawing/2014/main" id="{AC3C842A-7A4B-4327-C1A4-6FCA2C04BA69}"/>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Texturizer/>
                    </a14:imgEffect>
                    <a14:imgEffect>
                      <a14:saturation sat="400000"/>
                    </a14:imgEffect>
                  </a14:imgLayer>
                </a14:imgProps>
              </a:ext>
              <a:ext uri="{28A0092B-C50C-407E-A947-70E740481C1C}">
                <a14:useLocalDpi xmlns:a14="http://schemas.microsoft.com/office/drawing/2010/main" val="0"/>
              </a:ext>
            </a:extLst>
          </a:blip>
          <a:srcRect l="40354"/>
          <a:stretch/>
        </p:blipFill>
        <p:spPr>
          <a:xfrm>
            <a:off x="270015" y="2249059"/>
            <a:ext cx="3806470" cy="2809875"/>
          </a:xfrm>
          <a:prstGeom prst="rect">
            <a:avLst/>
          </a:prstGeom>
        </p:spPr>
      </p:pic>
      <p:pic>
        <p:nvPicPr>
          <p:cNvPr id="27" name="Picture 26">
            <a:extLst>
              <a:ext uri="{FF2B5EF4-FFF2-40B4-BE49-F238E27FC236}">
                <a16:creationId xmlns:a16="http://schemas.microsoft.com/office/drawing/2014/main" id="{2DB4EBFB-D0C5-D115-AB0A-6CE01D92A600}"/>
              </a:ext>
            </a:extLst>
          </p:cNvPr>
          <p:cNvPicPr>
            <a:picLocks noChangeAspect="1"/>
          </p:cNvPicPr>
          <p:nvPr/>
        </p:nvPicPr>
        <p:blipFill>
          <a:blip r:embed="rId9">
            <a:extLst>
              <a:ext uri="{BEBA8EAE-BF5A-486C-A8C5-ECC9F3942E4B}">
                <a14:imgProps xmlns:a14="http://schemas.microsoft.com/office/drawing/2010/main">
                  <a14:imgLayer r:embed="rId10">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358158" y="2249059"/>
            <a:ext cx="3670493" cy="2749327"/>
          </a:xfrm>
          <a:prstGeom prst="rect">
            <a:avLst/>
          </a:prstGeom>
        </p:spPr>
      </p:pic>
      <p:pic>
        <p:nvPicPr>
          <p:cNvPr id="30" name="Picture 29">
            <a:extLst>
              <a:ext uri="{FF2B5EF4-FFF2-40B4-BE49-F238E27FC236}">
                <a16:creationId xmlns:a16="http://schemas.microsoft.com/office/drawing/2014/main" id="{1CC3F56D-2569-DADC-0C01-26245CEAF59C}"/>
              </a:ext>
            </a:extLst>
          </p:cNvPr>
          <p:cNvPicPr>
            <a:picLocks noChangeAspect="1"/>
          </p:cNvPicPr>
          <p:nvPr/>
        </p:nvPicPr>
        <p:blipFill>
          <a:blip r:embed="rId11">
            <a:extLst>
              <a:ext uri="{BEBA8EAE-BF5A-486C-A8C5-ECC9F3942E4B}">
                <a14:imgProps xmlns:a14="http://schemas.microsoft.com/office/drawing/2010/main">
                  <a14:imgLayer r:embed="rId12">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401361" y="2249059"/>
            <a:ext cx="3419794" cy="2765693"/>
          </a:xfrm>
          <a:prstGeom prst="rect">
            <a:avLst/>
          </a:prstGeom>
        </p:spPr>
      </p:pic>
      <p:pic>
        <p:nvPicPr>
          <p:cNvPr id="31" name="Picture 30">
            <a:extLst>
              <a:ext uri="{FF2B5EF4-FFF2-40B4-BE49-F238E27FC236}">
                <a16:creationId xmlns:a16="http://schemas.microsoft.com/office/drawing/2014/main" id="{2A051D38-605B-680C-7E76-55B424316A52}"/>
              </a:ext>
            </a:extLst>
          </p:cNvPr>
          <p:cNvPicPr>
            <a:picLocks noChangeAspect="1"/>
          </p:cNvPicPr>
          <p:nvPr/>
        </p:nvPicPr>
        <p:blipFill>
          <a:blip r:embed="rId13">
            <a:extLst>
              <a:ext uri="{BEBA8EAE-BF5A-486C-A8C5-ECC9F3942E4B}">
                <a14:imgProps xmlns:a14="http://schemas.microsoft.com/office/drawing/2010/main">
                  <a14:imgLayer r:embed="rId14">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760582" y="7435190"/>
            <a:ext cx="3640779" cy="2184469"/>
          </a:xfrm>
          <a:prstGeom prst="rect">
            <a:avLst/>
          </a:prstGeom>
        </p:spPr>
      </p:pic>
      <p:pic>
        <p:nvPicPr>
          <p:cNvPr id="32" name="Picture 31">
            <a:extLst>
              <a:ext uri="{FF2B5EF4-FFF2-40B4-BE49-F238E27FC236}">
                <a16:creationId xmlns:a16="http://schemas.microsoft.com/office/drawing/2014/main" id="{177672FF-DC5D-D0F9-39BC-38AEC18FBE44}"/>
              </a:ext>
            </a:extLst>
          </p:cNvPr>
          <p:cNvPicPr>
            <a:picLocks noChangeAspect="1"/>
          </p:cNvPicPr>
          <p:nvPr/>
        </p:nvPicPr>
        <p:blipFill>
          <a:blip r:embed="rId15">
            <a:extLst>
              <a:ext uri="{BEBA8EAE-BF5A-486C-A8C5-ECC9F3942E4B}">
                <a14:imgProps xmlns:a14="http://schemas.microsoft.com/office/drawing/2010/main">
                  <a14:imgLayer r:embed="rId16">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2990444" y="2974216"/>
            <a:ext cx="3277498" cy="2184999"/>
          </a:xfrm>
          <a:prstGeom prst="rect">
            <a:avLst/>
          </a:prstGeom>
        </p:spPr>
      </p:pic>
      <p:pic>
        <p:nvPicPr>
          <p:cNvPr id="33" name="Picture 32">
            <a:extLst>
              <a:ext uri="{FF2B5EF4-FFF2-40B4-BE49-F238E27FC236}">
                <a16:creationId xmlns:a16="http://schemas.microsoft.com/office/drawing/2014/main" id="{27B5D48E-2A2B-963B-7223-EF2BB2E7AA24}"/>
              </a:ext>
            </a:extLst>
          </p:cNvPr>
          <p:cNvPicPr>
            <a:picLocks noChangeAspect="1"/>
          </p:cNvPicPr>
          <p:nvPr/>
        </p:nvPicPr>
        <p:blipFill>
          <a:blip r:embed="rId17">
            <a:extLst>
              <a:ext uri="{BEBA8EAE-BF5A-486C-A8C5-ECC9F3942E4B}">
                <a14:imgProps xmlns:a14="http://schemas.microsoft.com/office/drawing/2010/main">
                  <a14:imgLayer r:embed="rId18">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588711" y="3429000"/>
            <a:ext cx="3114914" cy="2283967"/>
          </a:xfrm>
          <a:prstGeom prst="rect">
            <a:avLst/>
          </a:prstGeom>
        </p:spPr>
      </p:pic>
      <p:sp>
        <p:nvSpPr>
          <p:cNvPr id="40" name="Rectangle: Top Corners Rounded 39">
            <a:extLst>
              <a:ext uri="{FF2B5EF4-FFF2-40B4-BE49-F238E27FC236}">
                <a16:creationId xmlns:a16="http://schemas.microsoft.com/office/drawing/2014/main" id="{23089C3F-DAF4-E8C4-9B25-2321FE25577A}"/>
              </a:ext>
            </a:extLst>
          </p:cNvPr>
          <p:cNvSpPr/>
          <p:nvPr/>
        </p:nvSpPr>
        <p:spPr>
          <a:xfrm>
            <a:off x="1326729" y="10634626"/>
            <a:ext cx="9470453" cy="757758"/>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Diagnostic médical || Chirurgie assistée par ordinateur</a:t>
            </a:r>
            <a:endParaRPr lang="fr-FR" sz="3200" b="1" dirty="0"/>
          </a:p>
        </p:txBody>
      </p:sp>
      <p:pic>
        <p:nvPicPr>
          <p:cNvPr id="5" name="Graphic 4" descr="Grain">
            <a:extLst>
              <a:ext uri="{FF2B5EF4-FFF2-40B4-BE49-F238E27FC236}">
                <a16:creationId xmlns:a16="http://schemas.microsoft.com/office/drawing/2014/main" id="{B2147223-962E-6527-4F84-F9D0A80818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72860" y="1426872"/>
            <a:ext cx="545447" cy="545447"/>
          </a:xfrm>
          <a:prstGeom prst="roundRect">
            <a:avLst/>
          </a:prstGeom>
        </p:spPr>
      </p:pic>
      <p:sp>
        <p:nvSpPr>
          <p:cNvPr id="2" name="TextBox 1">
            <a:extLst>
              <a:ext uri="{FF2B5EF4-FFF2-40B4-BE49-F238E27FC236}">
                <a16:creationId xmlns:a16="http://schemas.microsoft.com/office/drawing/2014/main" id="{357BDCEC-7C2C-8313-C949-740AF74FF043}"/>
              </a:ext>
            </a:extLst>
          </p:cNvPr>
          <p:cNvSpPr txBox="1"/>
          <p:nvPr/>
        </p:nvSpPr>
        <p:spPr>
          <a:xfrm>
            <a:off x="4885380" y="255327"/>
            <a:ext cx="2276585" cy="646331"/>
          </a:xfrm>
          <a:prstGeom prst="rect">
            <a:avLst/>
          </a:prstGeom>
          <a:noFill/>
        </p:spPr>
        <p:txBody>
          <a:bodyPr wrap="none" rtlCol="0">
            <a:spAutoFit/>
          </a:bodyPr>
          <a:lstStyle/>
          <a:p>
            <a:r>
              <a:rPr lang="fr-FR" sz="3600" b="1" dirty="0"/>
              <a:t>Conclusion</a:t>
            </a:r>
          </a:p>
        </p:txBody>
      </p:sp>
      <p:pic>
        <p:nvPicPr>
          <p:cNvPr id="7" name="Picture 6">
            <a:extLst>
              <a:ext uri="{FF2B5EF4-FFF2-40B4-BE49-F238E27FC236}">
                <a16:creationId xmlns:a16="http://schemas.microsoft.com/office/drawing/2014/main" id="{5C515FA6-34DA-27D5-8352-8E77A33DFC2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785785" y="41616"/>
            <a:ext cx="1099595" cy="1099595"/>
          </a:xfrm>
          <a:prstGeom prst="rect">
            <a:avLst/>
          </a:prstGeom>
        </p:spPr>
      </p:pic>
    </p:spTree>
    <p:extLst>
      <p:ext uri="{BB962C8B-B14F-4D97-AF65-F5344CB8AC3E}">
        <p14:creationId xmlns:p14="http://schemas.microsoft.com/office/powerpoint/2010/main" val="968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0D49F85-A552-E318-C95A-699570553F62}"/>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harpenSoften amount="-23000"/>
                    </a14:imgEffect>
                    <a14:imgEffect>
                      <a14:colorTemperature colorTemp="11500"/>
                    </a14:imgEffect>
                    <a14:imgEffect>
                      <a14:saturation sat="400000"/>
                    </a14:imgEffect>
                    <a14:imgEffect>
                      <a14:brightnessContrast bright="-24000" contrast="4000"/>
                    </a14:imgEffect>
                  </a14:imgLayer>
                </a14:imgProps>
              </a:ext>
              <a:ext uri="{28A0092B-C50C-407E-A947-70E740481C1C}">
                <a14:useLocalDpi xmlns:a14="http://schemas.microsoft.com/office/drawing/2010/main" val="0"/>
              </a:ext>
            </a:extLst>
          </a:blip>
          <a:stretch>
            <a:fillRect/>
          </a:stretch>
        </p:blipFill>
        <p:spPr>
          <a:xfrm>
            <a:off x="0" y="0"/>
            <a:ext cx="12210185" cy="6858000"/>
          </a:xfrm>
          <a:prstGeom prst="rect">
            <a:avLst/>
          </a:prstGeom>
        </p:spPr>
      </p:pic>
      <p:grpSp>
        <p:nvGrpSpPr>
          <p:cNvPr id="7" name="Group 6">
            <a:extLst>
              <a:ext uri="{FF2B5EF4-FFF2-40B4-BE49-F238E27FC236}">
                <a16:creationId xmlns:a16="http://schemas.microsoft.com/office/drawing/2014/main" id="{029D7E6C-46CF-21D3-0190-43ADA459A8D5}"/>
              </a:ext>
            </a:extLst>
          </p:cNvPr>
          <p:cNvGrpSpPr/>
          <p:nvPr/>
        </p:nvGrpSpPr>
        <p:grpSpPr>
          <a:xfrm>
            <a:off x="1671708" y="101245"/>
            <a:ext cx="9149130" cy="1074597"/>
            <a:chOff x="1747470" y="2816068"/>
            <a:chExt cx="9149130" cy="1074597"/>
          </a:xfrm>
        </p:grpSpPr>
        <p:grpSp>
          <p:nvGrpSpPr>
            <p:cNvPr id="8" name="Group 7">
              <a:extLst>
                <a:ext uri="{FF2B5EF4-FFF2-40B4-BE49-F238E27FC236}">
                  <a16:creationId xmlns:a16="http://schemas.microsoft.com/office/drawing/2014/main" id="{35A6FC8D-0B69-101C-77FC-CD88FDCD8770}"/>
                </a:ext>
              </a:extLst>
            </p:cNvPr>
            <p:cNvGrpSpPr/>
            <p:nvPr/>
          </p:nvGrpSpPr>
          <p:grpSpPr>
            <a:xfrm>
              <a:off x="1747470" y="2967335"/>
              <a:ext cx="9149130" cy="923330"/>
              <a:chOff x="1747470" y="2967335"/>
              <a:chExt cx="9149130" cy="923330"/>
            </a:xfrm>
          </p:grpSpPr>
          <p:sp>
            <p:nvSpPr>
              <p:cNvPr id="11" name="TextBox 10">
                <a:extLst>
                  <a:ext uri="{FF2B5EF4-FFF2-40B4-BE49-F238E27FC236}">
                    <a16:creationId xmlns:a16="http://schemas.microsoft.com/office/drawing/2014/main" id="{A0919865-9FEC-17CB-0FB1-569EDECE12A5}"/>
                  </a:ext>
                </a:extLst>
              </p:cNvPr>
              <p:cNvSpPr txBox="1"/>
              <p:nvPr/>
            </p:nvSpPr>
            <p:spPr>
              <a:xfrm>
                <a:off x="1747470" y="2967335"/>
                <a:ext cx="9149130" cy="923330"/>
              </a:xfrm>
              <a:prstGeom prst="rect">
                <a:avLst/>
              </a:prstGeom>
              <a:solidFill>
                <a:schemeClr val="tx1">
                  <a:alpha val="57000"/>
                </a:schemeClr>
              </a:solidFill>
              <a:ln>
                <a:noFill/>
              </a:ln>
              <a:effectLst>
                <a:glow>
                  <a:srgbClr val="A52BF5"/>
                </a:glow>
                <a:reflection endPos="0" dist="50800" dir="5400000" sy="-100000" algn="bl" rotWithShape="0"/>
                <a:softEdge rad="0"/>
              </a:effectLst>
            </p:spPr>
            <p:txBody>
              <a:bodyPr wrap="square" rtlCol="0">
                <a:spAutoFit/>
              </a:bodyPr>
              <a:lstStyle/>
              <a:p>
                <a:r>
                  <a:rPr lang="fr-FR" sz="5400" dirty="0">
                    <a:solidFill>
                      <a:srgbClr val="A52BF5"/>
                    </a:solidFill>
                    <a:latin typeface="Arial Black" panose="020B0A04020102020204" pitchFamily="34" charset="0"/>
                  </a:rPr>
                  <a:t>La détection</a:t>
                </a:r>
                <a:r>
                  <a:rPr lang="fr-FR" sz="5400" dirty="0">
                    <a:solidFill>
                      <a:schemeClr val="bg1"/>
                    </a:solidFill>
                    <a:latin typeface="Arial Black" panose="020B0A04020102020204" pitchFamily="34" charset="0"/>
                  </a:rPr>
                  <a:t> </a:t>
                </a:r>
                <a:r>
                  <a:rPr lang="fr-FR" sz="5400" dirty="0">
                    <a:solidFill>
                      <a:srgbClr val="A52BF5"/>
                    </a:solidFill>
                    <a:latin typeface="Arial Black" panose="020B0A04020102020204" pitchFamily="34" charset="0"/>
                  </a:rPr>
                  <a:t>des objets</a:t>
                </a:r>
              </a:p>
            </p:txBody>
          </p:sp>
          <p:sp>
            <p:nvSpPr>
              <p:cNvPr id="13" name="Rectangle 12">
                <a:extLst>
                  <a:ext uri="{FF2B5EF4-FFF2-40B4-BE49-F238E27FC236}">
                    <a16:creationId xmlns:a16="http://schemas.microsoft.com/office/drawing/2014/main" id="{B23D9A0F-0F0E-233E-86C5-0B034E14A985}"/>
                  </a:ext>
                </a:extLst>
              </p:cNvPr>
              <p:cNvSpPr/>
              <p:nvPr/>
            </p:nvSpPr>
            <p:spPr>
              <a:xfrm>
                <a:off x="1822451" y="3077678"/>
                <a:ext cx="490456" cy="699891"/>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9" name="TextBox 8">
              <a:extLst>
                <a:ext uri="{FF2B5EF4-FFF2-40B4-BE49-F238E27FC236}">
                  <a16:creationId xmlns:a16="http://schemas.microsoft.com/office/drawing/2014/main" id="{DB788A39-F507-1314-4252-1C72136123F5}"/>
                </a:ext>
              </a:extLst>
            </p:cNvPr>
            <p:cNvSpPr txBox="1"/>
            <p:nvPr/>
          </p:nvSpPr>
          <p:spPr>
            <a:xfrm>
              <a:off x="1982141" y="2816068"/>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L , 99%</a:t>
              </a:r>
            </a:p>
          </p:txBody>
        </p:sp>
      </p:grpSp>
      <p:grpSp>
        <p:nvGrpSpPr>
          <p:cNvPr id="18" name="Group 17">
            <a:extLst>
              <a:ext uri="{FF2B5EF4-FFF2-40B4-BE49-F238E27FC236}">
                <a16:creationId xmlns:a16="http://schemas.microsoft.com/office/drawing/2014/main" id="{B854261A-D1F3-7D88-B6DA-CF26686CDC66}"/>
              </a:ext>
            </a:extLst>
          </p:cNvPr>
          <p:cNvGrpSpPr/>
          <p:nvPr/>
        </p:nvGrpSpPr>
        <p:grpSpPr>
          <a:xfrm>
            <a:off x="7158004" y="248825"/>
            <a:ext cx="1190922" cy="712831"/>
            <a:chOff x="7434792" y="2273676"/>
            <a:chExt cx="1190922" cy="712831"/>
          </a:xfrm>
        </p:grpSpPr>
        <p:sp>
          <p:nvSpPr>
            <p:cNvPr id="19" name="Rectangle 18">
              <a:extLst>
                <a:ext uri="{FF2B5EF4-FFF2-40B4-BE49-F238E27FC236}">
                  <a16:creationId xmlns:a16="http://schemas.microsoft.com/office/drawing/2014/main" id="{5BED32ED-3286-AA7A-568A-7DDF73D757C5}"/>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1" name="TextBox 20">
              <a:extLst>
                <a:ext uri="{FF2B5EF4-FFF2-40B4-BE49-F238E27FC236}">
                  <a16:creationId xmlns:a16="http://schemas.microsoft.com/office/drawing/2014/main" id="{83E93C27-E300-C232-42ED-440C49CBA93B}"/>
                </a:ext>
              </a:extLst>
            </p:cNvPr>
            <p:cNvSpPr txBox="1"/>
            <p:nvPr/>
          </p:nvSpPr>
          <p:spPr>
            <a:xfrm>
              <a:off x="7576702" y="2273676"/>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sp>
        <p:nvSpPr>
          <p:cNvPr id="49" name="Rectangle 48">
            <a:extLst>
              <a:ext uri="{FF2B5EF4-FFF2-40B4-BE49-F238E27FC236}">
                <a16:creationId xmlns:a16="http://schemas.microsoft.com/office/drawing/2014/main" id="{EAFBCE36-7DE9-F382-F02D-3D2639272D79}"/>
              </a:ext>
            </a:extLst>
          </p:cNvPr>
          <p:cNvSpPr/>
          <p:nvPr/>
        </p:nvSpPr>
        <p:spPr>
          <a:xfrm>
            <a:off x="0" y="1266065"/>
            <a:ext cx="12191999" cy="5601302"/>
          </a:xfrm>
          <a:prstGeom prst="rect">
            <a:avLst/>
          </a:prstGeom>
          <a:solidFill>
            <a:schemeClr val="tx1">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3" name="Group 22">
            <a:extLst>
              <a:ext uri="{FF2B5EF4-FFF2-40B4-BE49-F238E27FC236}">
                <a16:creationId xmlns:a16="http://schemas.microsoft.com/office/drawing/2014/main" id="{5EE104FF-F392-FACC-04AC-5AC7980FA2B0}"/>
              </a:ext>
            </a:extLst>
          </p:cNvPr>
          <p:cNvGrpSpPr/>
          <p:nvPr/>
        </p:nvGrpSpPr>
        <p:grpSpPr>
          <a:xfrm>
            <a:off x="5568329" y="254488"/>
            <a:ext cx="1219215" cy="707168"/>
            <a:chOff x="5648324" y="2990649"/>
            <a:chExt cx="1219215" cy="707168"/>
          </a:xfrm>
        </p:grpSpPr>
        <p:sp>
          <p:nvSpPr>
            <p:cNvPr id="25" name="Rectangle 24">
              <a:extLst>
                <a:ext uri="{FF2B5EF4-FFF2-40B4-BE49-F238E27FC236}">
                  <a16:creationId xmlns:a16="http://schemas.microsoft.com/office/drawing/2014/main" id="{7676A949-76D5-ADB5-6791-6B43EEF8BD47}"/>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6" name="TextBox 25">
              <a:extLst>
                <a:ext uri="{FF2B5EF4-FFF2-40B4-BE49-F238E27FC236}">
                  <a16:creationId xmlns:a16="http://schemas.microsoft.com/office/drawing/2014/main" id="{9916F746-B9CD-7799-5F4D-C3EE18BBCD3C}"/>
                </a:ext>
              </a:extLst>
            </p:cNvPr>
            <p:cNvSpPr txBox="1"/>
            <p:nvPr/>
          </p:nvSpPr>
          <p:spPr>
            <a:xfrm>
              <a:off x="5818527" y="2990649"/>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29" name="Graphic 28" descr="Magnifying glass">
            <a:extLst>
              <a:ext uri="{FF2B5EF4-FFF2-40B4-BE49-F238E27FC236}">
                <a16:creationId xmlns:a16="http://schemas.microsoft.com/office/drawing/2014/main" id="{A7E6847F-0ED7-8F71-D4D4-1EF964A1F7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81652" y="101245"/>
            <a:ext cx="1423907" cy="1423907"/>
          </a:xfrm>
          <a:prstGeom prst="rect">
            <a:avLst/>
          </a:prstGeom>
        </p:spPr>
      </p:pic>
      <p:grpSp>
        <p:nvGrpSpPr>
          <p:cNvPr id="34" name="Group 33">
            <a:extLst>
              <a:ext uri="{FF2B5EF4-FFF2-40B4-BE49-F238E27FC236}">
                <a16:creationId xmlns:a16="http://schemas.microsoft.com/office/drawing/2014/main" id="{919FE053-E3DE-3592-8122-291A82EA3DD0}"/>
              </a:ext>
            </a:extLst>
          </p:cNvPr>
          <p:cNvGrpSpPr/>
          <p:nvPr/>
        </p:nvGrpSpPr>
        <p:grpSpPr>
          <a:xfrm>
            <a:off x="3810437" y="156419"/>
            <a:ext cx="1092675" cy="826575"/>
            <a:chOff x="3886199" y="2871242"/>
            <a:chExt cx="1092675" cy="826575"/>
          </a:xfrm>
        </p:grpSpPr>
        <p:sp>
          <p:nvSpPr>
            <p:cNvPr id="35" name="TextBox 34">
              <a:extLst>
                <a:ext uri="{FF2B5EF4-FFF2-40B4-BE49-F238E27FC236}">
                  <a16:creationId xmlns:a16="http://schemas.microsoft.com/office/drawing/2014/main" id="{234EEAC7-3690-5D3B-18E4-4A1A195BF393}"/>
                </a:ext>
              </a:extLst>
            </p:cNvPr>
            <p:cNvSpPr txBox="1"/>
            <p:nvPr/>
          </p:nvSpPr>
          <p:spPr>
            <a:xfrm>
              <a:off x="4000982" y="2871242"/>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36" name="Rectangle 35">
              <a:extLst>
                <a:ext uri="{FF2B5EF4-FFF2-40B4-BE49-F238E27FC236}">
                  <a16:creationId xmlns:a16="http://schemas.microsoft.com/office/drawing/2014/main" id="{7133A9CC-4E2E-1707-BBE9-40199EFA64E7}"/>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grpSp>
        <p:nvGrpSpPr>
          <p:cNvPr id="37" name="Group 36">
            <a:extLst>
              <a:ext uri="{FF2B5EF4-FFF2-40B4-BE49-F238E27FC236}">
                <a16:creationId xmlns:a16="http://schemas.microsoft.com/office/drawing/2014/main" id="{4A5892E3-FA4A-476F-A558-34F44BFB9E33}"/>
              </a:ext>
            </a:extLst>
          </p:cNvPr>
          <p:cNvGrpSpPr/>
          <p:nvPr/>
        </p:nvGrpSpPr>
        <p:grpSpPr>
          <a:xfrm>
            <a:off x="10176257" y="215501"/>
            <a:ext cx="1165055" cy="767493"/>
            <a:chOff x="10257367" y="2930324"/>
            <a:chExt cx="1165055" cy="767493"/>
          </a:xfrm>
        </p:grpSpPr>
        <p:sp>
          <p:nvSpPr>
            <p:cNvPr id="38" name="TextBox 37">
              <a:extLst>
                <a:ext uri="{FF2B5EF4-FFF2-40B4-BE49-F238E27FC236}">
                  <a16:creationId xmlns:a16="http://schemas.microsoft.com/office/drawing/2014/main" id="{FECCB38A-69C5-4904-8C5B-EB7570A42F86}"/>
                </a:ext>
              </a:extLst>
            </p:cNvPr>
            <p:cNvSpPr txBox="1"/>
            <p:nvPr/>
          </p:nvSpPr>
          <p:spPr>
            <a:xfrm>
              <a:off x="10444530" y="2930324"/>
              <a:ext cx="977892" cy="261610"/>
            </a:xfrm>
            <a:prstGeom prst="rect">
              <a:avLst/>
            </a:prstGeom>
            <a:solidFill>
              <a:schemeClr val="tx1">
                <a:alpha val="57000"/>
              </a:schemeClr>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S , 99%</a:t>
              </a:r>
            </a:p>
          </p:txBody>
        </p:sp>
        <p:sp>
          <p:nvSpPr>
            <p:cNvPr id="39" name="Rectangle 38">
              <a:extLst>
                <a:ext uri="{FF2B5EF4-FFF2-40B4-BE49-F238E27FC236}">
                  <a16:creationId xmlns:a16="http://schemas.microsoft.com/office/drawing/2014/main" id="{F3D831A4-C732-C93B-1007-7B1B82C486E4}"/>
                </a:ext>
              </a:extLst>
            </p:cNvPr>
            <p:cNvSpPr/>
            <p:nvPr/>
          </p:nvSpPr>
          <p:spPr>
            <a:xfrm>
              <a:off x="10257367" y="3202517"/>
              <a:ext cx="423334" cy="495300"/>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42" name="Rectangle: Top Corners Rounded 41">
            <a:extLst>
              <a:ext uri="{FF2B5EF4-FFF2-40B4-BE49-F238E27FC236}">
                <a16:creationId xmlns:a16="http://schemas.microsoft.com/office/drawing/2014/main" id="{777CAF2A-114B-FD52-7E2F-C125A1871C4E}"/>
              </a:ext>
            </a:extLst>
          </p:cNvPr>
          <p:cNvSpPr/>
          <p:nvPr/>
        </p:nvSpPr>
        <p:spPr>
          <a:xfrm>
            <a:off x="7808701" y="1425462"/>
            <a:ext cx="1080450" cy="459607"/>
          </a:xfrm>
          <a:prstGeom prst="round2SameRect">
            <a:avLst>
              <a:gd name="adj1" fmla="val 45986"/>
              <a:gd name="adj2"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00B0F0"/>
                </a:solidFill>
              </a:rPr>
              <a:t>S</a:t>
            </a:r>
            <a:r>
              <a:rPr lang="fr-FR" sz="2400" b="1" dirty="0"/>
              <a:t>anté</a:t>
            </a:r>
          </a:p>
        </p:txBody>
      </p:sp>
      <p:sp>
        <p:nvSpPr>
          <p:cNvPr id="50" name="Rectangle: Top Corners Rounded 49">
            <a:extLst>
              <a:ext uri="{FF2B5EF4-FFF2-40B4-BE49-F238E27FC236}">
                <a16:creationId xmlns:a16="http://schemas.microsoft.com/office/drawing/2014/main" id="{A6719D2D-37E7-F462-3A9C-E460868B1CCF}"/>
              </a:ext>
            </a:extLst>
          </p:cNvPr>
          <p:cNvSpPr/>
          <p:nvPr/>
        </p:nvSpPr>
        <p:spPr>
          <a:xfrm>
            <a:off x="3665094" y="1435634"/>
            <a:ext cx="3806469" cy="459607"/>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t>Domaine d'intervention :   </a:t>
            </a:r>
          </a:p>
        </p:txBody>
      </p:sp>
      <p:pic>
        <p:nvPicPr>
          <p:cNvPr id="3" name="Picture 2">
            <a:extLst>
              <a:ext uri="{FF2B5EF4-FFF2-40B4-BE49-F238E27FC236}">
                <a16:creationId xmlns:a16="http://schemas.microsoft.com/office/drawing/2014/main" id="{E9E87C1A-2F67-B90D-144E-7AA64AD6A586}"/>
              </a:ext>
            </a:extLst>
          </p:cNvPr>
          <p:cNvPicPr>
            <a:picLocks noChangeAspect="1"/>
          </p:cNvPicPr>
          <p:nvPr/>
        </p:nvPicPr>
        <p:blipFill>
          <a:blip r:embed="rId7">
            <a:extLst>
              <a:ext uri="{BEBA8EAE-BF5A-486C-A8C5-ECC9F3942E4B}">
                <a14:imgProps xmlns:a14="http://schemas.microsoft.com/office/drawing/2010/main">
                  <a14:imgLayer r:embed="rId8">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132699" y="2497112"/>
            <a:ext cx="3640779" cy="2184469"/>
          </a:xfrm>
          <a:prstGeom prst="rect">
            <a:avLst/>
          </a:prstGeom>
        </p:spPr>
      </p:pic>
      <p:pic>
        <p:nvPicPr>
          <p:cNvPr id="5" name="Picture 4">
            <a:extLst>
              <a:ext uri="{FF2B5EF4-FFF2-40B4-BE49-F238E27FC236}">
                <a16:creationId xmlns:a16="http://schemas.microsoft.com/office/drawing/2014/main" id="{7ADA117C-45D9-4876-E5A6-CE01BE1DC26B}"/>
              </a:ext>
            </a:extLst>
          </p:cNvPr>
          <p:cNvPicPr>
            <a:picLocks noChangeAspect="1"/>
          </p:cNvPicPr>
          <p:nvPr/>
        </p:nvPicPr>
        <p:blipFill>
          <a:blip r:embed="rId9">
            <a:extLst>
              <a:ext uri="{BEBA8EAE-BF5A-486C-A8C5-ECC9F3942E4B}">
                <a14:imgProps xmlns:a14="http://schemas.microsoft.com/office/drawing/2010/main">
                  <a14:imgLayer r:embed="rId10">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412432" y="2497113"/>
            <a:ext cx="3277498" cy="2184999"/>
          </a:xfrm>
          <a:prstGeom prst="rect">
            <a:avLst/>
          </a:prstGeom>
        </p:spPr>
      </p:pic>
      <p:pic>
        <p:nvPicPr>
          <p:cNvPr id="14" name="Picture 13">
            <a:extLst>
              <a:ext uri="{FF2B5EF4-FFF2-40B4-BE49-F238E27FC236}">
                <a16:creationId xmlns:a16="http://schemas.microsoft.com/office/drawing/2014/main" id="{1DDC700A-2A2F-0BC7-4793-4FC949CEF894}"/>
              </a:ext>
            </a:extLst>
          </p:cNvPr>
          <p:cNvPicPr>
            <a:picLocks noChangeAspect="1"/>
          </p:cNvPicPr>
          <p:nvPr/>
        </p:nvPicPr>
        <p:blipFill>
          <a:blip r:embed="rId11">
            <a:extLst>
              <a:ext uri="{BEBA8EAE-BF5A-486C-A8C5-ECC9F3942E4B}">
                <a14:imgProps xmlns:a14="http://schemas.microsoft.com/office/drawing/2010/main">
                  <a14:imgLayer r:embed="rId12">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24412" y="2360627"/>
            <a:ext cx="3114914" cy="2283967"/>
          </a:xfrm>
          <a:prstGeom prst="rect">
            <a:avLst/>
          </a:prstGeom>
        </p:spPr>
      </p:pic>
      <p:sp>
        <p:nvSpPr>
          <p:cNvPr id="15" name="Rectangle: Top Corners Rounded 14">
            <a:extLst>
              <a:ext uri="{FF2B5EF4-FFF2-40B4-BE49-F238E27FC236}">
                <a16:creationId xmlns:a16="http://schemas.microsoft.com/office/drawing/2014/main" id="{95FC1598-D72F-0A87-8EA1-748805A57102}"/>
              </a:ext>
            </a:extLst>
          </p:cNvPr>
          <p:cNvSpPr/>
          <p:nvPr/>
        </p:nvSpPr>
        <p:spPr>
          <a:xfrm>
            <a:off x="1381913" y="6100242"/>
            <a:ext cx="9470453" cy="757758"/>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Diagnostic médical || Chirurgie assistée par ordinateur</a:t>
            </a:r>
            <a:endParaRPr lang="fr-FR" sz="3200" b="1" dirty="0"/>
          </a:p>
        </p:txBody>
      </p:sp>
      <p:sp>
        <p:nvSpPr>
          <p:cNvPr id="17" name="Rectangle: Top Corners Rounded 16">
            <a:extLst>
              <a:ext uri="{FF2B5EF4-FFF2-40B4-BE49-F238E27FC236}">
                <a16:creationId xmlns:a16="http://schemas.microsoft.com/office/drawing/2014/main" id="{E080490D-CC3E-DB33-C041-99C7791DA255}"/>
              </a:ext>
            </a:extLst>
          </p:cNvPr>
          <p:cNvSpPr/>
          <p:nvPr/>
        </p:nvSpPr>
        <p:spPr>
          <a:xfrm>
            <a:off x="2953770" y="11324491"/>
            <a:ext cx="6089650" cy="74432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Suivi des cultures|| Récolte</a:t>
            </a:r>
            <a:endParaRPr lang="fr-FR" sz="3200" b="1" dirty="0"/>
          </a:p>
        </p:txBody>
      </p:sp>
      <p:pic>
        <p:nvPicPr>
          <p:cNvPr id="20" name="Picture 19">
            <a:extLst>
              <a:ext uri="{FF2B5EF4-FFF2-40B4-BE49-F238E27FC236}">
                <a16:creationId xmlns:a16="http://schemas.microsoft.com/office/drawing/2014/main" id="{FE09C89B-7813-934C-4A2E-B898D657E6FE}"/>
              </a:ext>
            </a:extLst>
          </p:cNvPr>
          <p:cNvPicPr>
            <a:picLocks noChangeAspect="1"/>
          </p:cNvPicPr>
          <p:nvPr/>
        </p:nvPicPr>
        <p:blipFill rotWithShape="1">
          <a:blip r:embed="rId13">
            <a:extLst>
              <a:ext uri="{28A0092B-C50C-407E-A947-70E740481C1C}">
                <a14:useLocalDpi xmlns:a14="http://schemas.microsoft.com/office/drawing/2010/main" val="0"/>
              </a:ext>
            </a:extLst>
          </a:blip>
          <a:srcRect l="40354"/>
          <a:stretch/>
        </p:blipFill>
        <p:spPr>
          <a:xfrm>
            <a:off x="181652" y="-3204352"/>
            <a:ext cx="3806470" cy="2809875"/>
          </a:xfrm>
          <a:prstGeom prst="rect">
            <a:avLst/>
          </a:prstGeom>
        </p:spPr>
      </p:pic>
      <p:pic>
        <p:nvPicPr>
          <p:cNvPr id="24" name="Picture 23">
            <a:extLst>
              <a:ext uri="{FF2B5EF4-FFF2-40B4-BE49-F238E27FC236}">
                <a16:creationId xmlns:a16="http://schemas.microsoft.com/office/drawing/2014/main" id="{694B94D2-43C9-8172-0245-EC62DB6DA20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0753" y="7459871"/>
            <a:ext cx="3670493" cy="2749327"/>
          </a:xfrm>
          <a:prstGeom prst="rect">
            <a:avLst/>
          </a:prstGeom>
        </p:spPr>
      </p:pic>
      <p:pic>
        <p:nvPicPr>
          <p:cNvPr id="27" name="Picture 26">
            <a:extLst>
              <a:ext uri="{FF2B5EF4-FFF2-40B4-BE49-F238E27FC236}">
                <a16:creationId xmlns:a16="http://schemas.microsoft.com/office/drawing/2014/main" id="{AAA7814C-341D-C7D9-98A5-BE8D3935FF0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57085" y="1920752"/>
            <a:ext cx="3419794" cy="2765693"/>
          </a:xfrm>
          <a:prstGeom prst="rect">
            <a:avLst/>
          </a:prstGeom>
        </p:spPr>
      </p:pic>
      <p:pic>
        <p:nvPicPr>
          <p:cNvPr id="28" name="Graphic 27" descr="Heart organ">
            <a:extLst>
              <a:ext uri="{FF2B5EF4-FFF2-40B4-BE49-F238E27FC236}">
                <a16:creationId xmlns:a16="http://schemas.microsoft.com/office/drawing/2014/main" id="{BE9BC73C-C23C-94E7-5EF5-89E9158E01C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89151" y="1364818"/>
            <a:ext cx="530423" cy="530423"/>
          </a:xfrm>
          <a:prstGeom prst="rect">
            <a:avLst/>
          </a:prstGeom>
        </p:spPr>
      </p:pic>
    </p:spTree>
    <p:extLst>
      <p:ext uri="{BB962C8B-B14F-4D97-AF65-F5344CB8AC3E}">
        <p14:creationId xmlns:p14="http://schemas.microsoft.com/office/powerpoint/2010/main" val="3905335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0D49F85-A552-E318-C95A-699570553F62}"/>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harpenSoften amount="-23000"/>
                    </a14:imgEffect>
                    <a14:imgEffect>
                      <a14:colorTemperature colorTemp="11500"/>
                    </a14:imgEffect>
                    <a14:imgEffect>
                      <a14:saturation sat="400000"/>
                    </a14:imgEffect>
                    <a14:imgEffect>
                      <a14:brightnessContrast bright="-24000" contrast="4000"/>
                    </a14:imgEffect>
                  </a14:imgLayer>
                </a14:imgProps>
              </a:ext>
              <a:ext uri="{28A0092B-C50C-407E-A947-70E740481C1C}">
                <a14:useLocalDpi xmlns:a14="http://schemas.microsoft.com/office/drawing/2010/main" val="0"/>
              </a:ext>
            </a:extLst>
          </a:blip>
          <a:stretch>
            <a:fillRect/>
          </a:stretch>
        </p:blipFill>
        <p:spPr>
          <a:xfrm>
            <a:off x="0" y="0"/>
            <a:ext cx="12210185" cy="6858000"/>
          </a:xfrm>
          <a:prstGeom prst="rect">
            <a:avLst/>
          </a:prstGeom>
        </p:spPr>
      </p:pic>
      <p:grpSp>
        <p:nvGrpSpPr>
          <p:cNvPr id="7" name="Group 6">
            <a:extLst>
              <a:ext uri="{FF2B5EF4-FFF2-40B4-BE49-F238E27FC236}">
                <a16:creationId xmlns:a16="http://schemas.microsoft.com/office/drawing/2014/main" id="{029D7E6C-46CF-21D3-0190-43ADA459A8D5}"/>
              </a:ext>
            </a:extLst>
          </p:cNvPr>
          <p:cNvGrpSpPr/>
          <p:nvPr/>
        </p:nvGrpSpPr>
        <p:grpSpPr>
          <a:xfrm>
            <a:off x="1671708" y="101245"/>
            <a:ext cx="9149130" cy="1074597"/>
            <a:chOff x="1747470" y="2816068"/>
            <a:chExt cx="9149130" cy="1074597"/>
          </a:xfrm>
        </p:grpSpPr>
        <p:grpSp>
          <p:nvGrpSpPr>
            <p:cNvPr id="8" name="Group 7">
              <a:extLst>
                <a:ext uri="{FF2B5EF4-FFF2-40B4-BE49-F238E27FC236}">
                  <a16:creationId xmlns:a16="http://schemas.microsoft.com/office/drawing/2014/main" id="{35A6FC8D-0B69-101C-77FC-CD88FDCD8770}"/>
                </a:ext>
              </a:extLst>
            </p:cNvPr>
            <p:cNvGrpSpPr/>
            <p:nvPr/>
          </p:nvGrpSpPr>
          <p:grpSpPr>
            <a:xfrm>
              <a:off x="1747470" y="2967335"/>
              <a:ext cx="9149130" cy="923330"/>
              <a:chOff x="1747470" y="2967335"/>
              <a:chExt cx="9149130" cy="923330"/>
            </a:xfrm>
          </p:grpSpPr>
          <p:sp>
            <p:nvSpPr>
              <p:cNvPr id="11" name="TextBox 10">
                <a:extLst>
                  <a:ext uri="{FF2B5EF4-FFF2-40B4-BE49-F238E27FC236}">
                    <a16:creationId xmlns:a16="http://schemas.microsoft.com/office/drawing/2014/main" id="{A0919865-9FEC-17CB-0FB1-569EDECE12A5}"/>
                  </a:ext>
                </a:extLst>
              </p:cNvPr>
              <p:cNvSpPr txBox="1"/>
              <p:nvPr/>
            </p:nvSpPr>
            <p:spPr>
              <a:xfrm>
                <a:off x="1747470" y="2967335"/>
                <a:ext cx="9149130" cy="923330"/>
              </a:xfrm>
              <a:prstGeom prst="rect">
                <a:avLst/>
              </a:prstGeom>
              <a:solidFill>
                <a:schemeClr val="tx1">
                  <a:alpha val="57000"/>
                </a:schemeClr>
              </a:solidFill>
              <a:ln>
                <a:noFill/>
              </a:ln>
              <a:effectLst>
                <a:glow>
                  <a:srgbClr val="A52BF5"/>
                </a:glow>
                <a:reflection endPos="0" dist="50800" dir="5400000" sy="-100000" algn="bl" rotWithShape="0"/>
                <a:softEdge rad="0"/>
              </a:effectLst>
            </p:spPr>
            <p:txBody>
              <a:bodyPr wrap="square" rtlCol="0">
                <a:spAutoFit/>
              </a:bodyPr>
              <a:lstStyle/>
              <a:p>
                <a:r>
                  <a:rPr lang="fr-FR" sz="5400" dirty="0">
                    <a:solidFill>
                      <a:srgbClr val="A52BF5"/>
                    </a:solidFill>
                    <a:latin typeface="Arial Black" panose="020B0A04020102020204" pitchFamily="34" charset="0"/>
                  </a:rPr>
                  <a:t>La détection</a:t>
                </a:r>
                <a:r>
                  <a:rPr lang="fr-FR" sz="5400" dirty="0">
                    <a:solidFill>
                      <a:schemeClr val="bg1"/>
                    </a:solidFill>
                    <a:latin typeface="Arial Black" panose="020B0A04020102020204" pitchFamily="34" charset="0"/>
                  </a:rPr>
                  <a:t> </a:t>
                </a:r>
                <a:r>
                  <a:rPr lang="fr-FR" sz="5400" dirty="0">
                    <a:solidFill>
                      <a:srgbClr val="A52BF5"/>
                    </a:solidFill>
                    <a:latin typeface="Arial Black" panose="020B0A04020102020204" pitchFamily="34" charset="0"/>
                  </a:rPr>
                  <a:t>des objets</a:t>
                </a:r>
              </a:p>
            </p:txBody>
          </p:sp>
          <p:sp>
            <p:nvSpPr>
              <p:cNvPr id="13" name="Rectangle 12">
                <a:extLst>
                  <a:ext uri="{FF2B5EF4-FFF2-40B4-BE49-F238E27FC236}">
                    <a16:creationId xmlns:a16="http://schemas.microsoft.com/office/drawing/2014/main" id="{B23D9A0F-0F0E-233E-86C5-0B034E14A985}"/>
                  </a:ext>
                </a:extLst>
              </p:cNvPr>
              <p:cNvSpPr/>
              <p:nvPr/>
            </p:nvSpPr>
            <p:spPr>
              <a:xfrm>
                <a:off x="1822451" y="3077678"/>
                <a:ext cx="490456" cy="699891"/>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9" name="TextBox 8">
              <a:extLst>
                <a:ext uri="{FF2B5EF4-FFF2-40B4-BE49-F238E27FC236}">
                  <a16:creationId xmlns:a16="http://schemas.microsoft.com/office/drawing/2014/main" id="{DB788A39-F507-1314-4252-1C72136123F5}"/>
                </a:ext>
              </a:extLst>
            </p:cNvPr>
            <p:cNvSpPr txBox="1"/>
            <p:nvPr/>
          </p:nvSpPr>
          <p:spPr>
            <a:xfrm>
              <a:off x="1982141" y="2816068"/>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L , 99%</a:t>
              </a:r>
            </a:p>
          </p:txBody>
        </p:sp>
      </p:grpSp>
      <p:grpSp>
        <p:nvGrpSpPr>
          <p:cNvPr id="18" name="Group 17">
            <a:extLst>
              <a:ext uri="{FF2B5EF4-FFF2-40B4-BE49-F238E27FC236}">
                <a16:creationId xmlns:a16="http://schemas.microsoft.com/office/drawing/2014/main" id="{B854261A-D1F3-7D88-B6DA-CF26686CDC66}"/>
              </a:ext>
            </a:extLst>
          </p:cNvPr>
          <p:cNvGrpSpPr/>
          <p:nvPr/>
        </p:nvGrpSpPr>
        <p:grpSpPr>
          <a:xfrm>
            <a:off x="7158004" y="248825"/>
            <a:ext cx="1190922" cy="712831"/>
            <a:chOff x="7434792" y="2273676"/>
            <a:chExt cx="1190922" cy="712831"/>
          </a:xfrm>
        </p:grpSpPr>
        <p:sp>
          <p:nvSpPr>
            <p:cNvPr id="19" name="Rectangle 18">
              <a:extLst>
                <a:ext uri="{FF2B5EF4-FFF2-40B4-BE49-F238E27FC236}">
                  <a16:creationId xmlns:a16="http://schemas.microsoft.com/office/drawing/2014/main" id="{5BED32ED-3286-AA7A-568A-7DDF73D757C5}"/>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1" name="TextBox 20">
              <a:extLst>
                <a:ext uri="{FF2B5EF4-FFF2-40B4-BE49-F238E27FC236}">
                  <a16:creationId xmlns:a16="http://schemas.microsoft.com/office/drawing/2014/main" id="{83E93C27-E300-C232-42ED-440C49CBA93B}"/>
                </a:ext>
              </a:extLst>
            </p:cNvPr>
            <p:cNvSpPr txBox="1"/>
            <p:nvPr/>
          </p:nvSpPr>
          <p:spPr>
            <a:xfrm>
              <a:off x="7576702" y="2273676"/>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sp>
        <p:nvSpPr>
          <p:cNvPr id="49" name="Rectangle 48">
            <a:extLst>
              <a:ext uri="{FF2B5EF4-FFF2-40B4-BE49-F238E27FC236}">
                <a16:creationId xmlns:a16="http://schemas.microsoft.com/office/drawing/2014/main" id="{EAFBCE36-7DE9-F382-F02D-3D2639272D79}"/>
              </a:ext>
            </a:extLst>
          </p:cNvPr>
          <p:cNvSpPr/>
          <p:nvPr/>
        </p:nvSpPr>
        <p:spPr>
          <a:xfrm>
            <a:off x="0" y="1266065"/>
            <a:ext cx="12191999" cy="5601302"/>
          </a:xfrm>
          <a:prstGeom prst="rect">
            <a:avLst/>
          </a:prstGeom>
          <a:solidFill>
            <a:schemeClr val="tx1">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3" name="Group 22">
            <a:extLst>
              <a:ext uri="{FF2B5EF4-FFF2-40B4-BE49-F238E27FC236}">
                <a16:creationId xmlns:a16="http://schemas.microsoft.com/office/drawing/2014/main" id="{5EE104FF-F392-FACC-04AC-5AC7980FA2B0}"/>
              </a:ext>
            </a:extLst>
          </p:cNvPr>
          <p:cNvGrpSpPr/>
          <p:nvPr/>
        </p:nvGrpSpPr>
        <p:grpSpPr>
          <a:xfrm>
            <a:off x="5568329" y="254488"/>
            <a:ext cx="1219215" cy="707168"/>
            <a:chOff x="5648324" y="2990649"/>
            <a:chExt cx="1219215" cy="707168"/>
          </a:xfrm>
        </p:grpSpPr>
        <p:sp>
          <p:nvSpPr>
            <p:cNvPr id="25" name="Rectangle 24">
              <a:extLst>
                <a:ext uri="{FF2B5EF4-FFF2-40B4-BE49-F238E27FC236}">
                  <a16:creationId xmlns:a16="http://schemas.microsoft.com/office/drawing/2014/main" id="{7676A949-76D5-ADB5-6791-6B43EEF8BD47}"/>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6" name="TextBox 25">
              <a:extLst>
                <a:ext uri="{FF2B5EF4-FFF2-40B4-BE49-F238E27FC236}">
                  <a16:creationId xmlns:a16="http://schemas.microsoft.com/office/drawing/2014/main" id="{9916F746-B9CD-7799-5F4D-C3EE18BBCD3C}"/>
                </a:ext>
              </a:extLst>
            </p:cNvPr>
            <p:cNvSpPr txBox="1"/>
            <p:nvPr/>
          </p:nvSpPr>
          <p:spPr>
            <a:xfrm>
              <a:off x="5818527" y="2990649"/>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29" name="Graphic 28" descr="Magnifying glass">
            <a:extLst>
              <a:ext uri="{FF2B5EF4-FFF2-40B4-BE49-F238E27FC236}">
                <a16:creationId xmlns:a16="http://schemas.microsoft.com/office/drawing/2014/main" id="{A7E6847F-0ED7-8F71-D4D4-1EF964A1F7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81652" y="101245"/>
            <a:ext cx="1423907" cy="1423907"/>
          </a:xfrm>
          <a:prstGeom prst="rect">
            <a:avLst/>
          </a:prstGeom>
        </p:spPr>
      </p:pic>
      <p:grpSp>
        <p:nvGrpSpPr>
          <p:cNvPr id="34" name="Group 33">
            <a:extLst>
              <a:ext uri="{FF2B5EF4-FFF2-40B4-BE49-F238E27FC236}">
                <a16:creationId xmlns:a16="http://schemas.microsoft.com/office/drawing/2014/main" id="{919FE053-E3DE-3592-8122-291A82EA3DD0}"/>
              </a:ext>
            </a:extLst>
          </p:cNvPr>
          <p:cNvGrpSpPr/>
          <p:nvPr/>
        </p:nvGrpSpPr>
        <p:grpSpPr>
          <a:xfrm>
            <a:off x="3810437" y="156419"/>
            <a:ext cx="1092675" cy="826575"/>
            <a:chOff x="3886199" y="2871242"/>
            <a:chExt cx="1092675" cy="826575"/>
          </a:xfrm>
        </p:grpSpPr>
        <p:sp>
          <p:nvSpPr>
            <p:cNvPr id="35" name="TextBox 34">
              <a:extLst>
                <a:ext uri="{FF2B5EF4-FFF2-40B4-BE49-F238E27FC236}">
                  <a16:creationId xmlns:a16="http://schemas.microsoft.com/office/drawing/2014/main" id="{234EEAC7-3690-5D3B-18E4-4A1A195BF393}"/>
                </a:ext>
              </a:extLst>
            </p:cNvPr>
            <p:cNvSpPr txBox="1"/>
            <p:nvPr/>
          </p:nvSpPr>
          <p:spPr>
            <a:xfrm>
              <a:off x="4000982" y="2871242"/>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36" name="Rectangle 35">
              <a:extLst>
                <a:ext uri="{FF2B5EF4-FFF2-40B4-BE49-F238E27FC236}">
                  <a16:creationId xmlns:a16="http://schemas.microsoft.com/office/drawing/2014/main" id="{7133A9CC-4E2E-1707-BBE9-40199EFA64E7}"/>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grpSp>
        <p:nvGrpSpPr>
          <p:cNvPr id="37" name="Group 36">
            <a:extLst>
              <a:ext uri="{FF2B5EF4-FFF2-40B4-BE49-F238E27FC236}">
                <a16:creationId xmlns:a16="http://schemas.microsoft.com/office/drawing/2014/main" id="{4A5892E3-FA4A-476F-A558-34F44BFB9E33}"/>
              </a:ext>
            </a:extLst>
          </p:cNvPr>
          <p:cNvGrpSpPr/>
          <p:nvPr/>
        </p:nvGrpSpPr>
        <p:grpSpPr>
          <a:xfrm>
            <a:off x="10176257" y="215501"/>
            <a:ext cx="1165055" cy="767493"/>
            <a:chOff x="10257367" y="2930324"/>
            <a:chExt cx="1165055" cy="767493"/>
          </a:xfrm>
        </p:grpSpPr>
        <p:sp>
          <p:nvSpPr>
            <p:cNvPr id="38" name="TextBox 37">
              <a:extLst>
                <a:ext uri="{FF2B5EF4-FFF2-40B4-BE49-F238E27FC236}">
                  <a16:creationId xmlns:a16="http://schemas.microsoft.com/office/drawing/2014/main" id="{FECCB38A-69C5-4904-8C5B-EB7570A42F86}"/>
                </a:ext>
              </a:extLst>
            </p:cNvPr>
            <p:cNvSpPr txBox="1"/>
            <p:nvPr/>
          </p:nvSpPr>
          <p:spPr>
            <a:xfrm>
              <a:off x="10444530" y="2930324"/>
              <a:ext cx="977892" cy="261610"/>
            </a:xfrm>
            <a:prstGeom prst="rect">
              <a:avLst/>
            </a:prstGeom>
            <a:solidFill>
              <a:schemeClr val="tx1">
                <a:alpha val="57000"/>
              </a:schemeClr>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S , 99%</a:t>
              </a:r>
            </a:p>
          </p:txBody>
        </p:sp>
        <p:sp>
          <p:nvSpPr>
            <p:cNvPr id="39" name="Rectangle 38">
              <a:extLst>
                <a:ext uri="{FF2B5EF4-FFF2-40B4-BE49-F238E27FC236}">
                  <a16:creationId xmlns:a16="http://schemas.microsoft.com/office/drawing/2014/main" id="{F3D831A4-C732-C93B-1007-7B1B82C486E4}"/>
                </a:ext>
              </a:extLst>
            </p:cNvPr>
            <p:cNvSpPr/>
            <p:nvPr/>
          </p:nvSpPr>
          <p:spPr>
            <a:xfrm>
              <a:off x="10257367" y="3202517"/>
              <a:ext cx="423334" cy="495300"/>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50" name="Rectangle: Top Corners Rounded 49">
            <a:extLst>
              <a:ext uri="{FF2B5EF4-FFF2-40B4-BE49-F238E27FC236}">
                <a16:creationId xmlns:a16="http://schemas.microsoft.com/office/drawing/2014/main" id="{A6719D2D-37E7-F462-3A9C-E460868B1CCF}"/>
              </a:ext>
            </a:extLst>
          </p:cNvPr>
          <p:cNvSpPr/>
          <p:nvPr/>
        </p:nvSpPr>
        <p:spPr>
          <a:xfrm>
            <a:off x="3665094" y="1435634"/>
            <a:ext cx="3806469" cy="459607"/>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t>Domaine d'intervention :   </a:t>
            </a:r>
          </a:p>
        </p:txBody>
      </p:sp>
      <p:sp>
        <p:nvSpPr>
          <p:cNvPr id="15" name="Rectangle: Top Corners Rounded 14">
            <a:extLst>
              <a:ext uri="{FF2B5EF4-FFF2-40B4-BE49-F238E27FC236}">
                <a16:creationId xmlns:a16="http://schemas.microsoft.com/office/drawing/2014/main" id="{95FC1598-D72F-0A87-8EA1-748805A57102}"/>
              </a:ext>
            </a:extLst>
          </p:cNvPr>
          <p:cNvSpPr/>
          <p:nvPr/>
        </p:nvSpPr>
        <p:spPr>
          <a:xfrm>
            <a:off x="3051175" y="6113679"/>
            <a:ext cx="6089650" cy="74432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Suivi des cultures|| Récolte</a:t>
            </a:r>
            <a:endParaRPr lang="fr-FR" sz="3200" b="1" dirty="0"/>
          </a:p>
        </p:txBody>
      </p:sp>
      <p:sp>
        <p:nvSpPr>
          <p:cNvPr id="2" name="Rectangle: Top Corners Rounded 1">
            <a:extLst>
              <a:ext uri="{FF2B5EF4-FFF2-40B4-BE49-F238E27FC236}">
                <a16:creationId xmlns:a16="http://schemas.microsoft.com/office/drawing/2014/main" id="{AF6D5606-244D-7115-DB28-D91DD59F69E0}"/>
              </a:ext>
            </a:extLst>
          </p:cNvPr>
          <p:cNvSpPr/>
          <p:nvPr/>
        </p:nvSpPr>
        <p:spPr>
          <a:xfrm>
            <a:off x="7648460" y="1425462"/>
            <a:ext cx="1917317" cy="459607"/>
          </a:xfrm>
          <a:prstGeom prst="round2SameRect">
            <a:avLst>
              <a:gd name="adj1" fmla="val 37434"/>
              <a:gd name="adj2"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FFFF00"/>
                </a:solidFill>
              </a:rPr>
              <a:t>A</a:t>
            </a:r>
            <a:r>
              <a:rPr lang="fr-FR" sz="2400" b="1" dirty="0"/>
              <a:t>griculture</a:t>
            </a:r>
          </a:p>
        </p:txBody>
      </p:sp>
      <p:sp>
        <p:nvSpPr>
          <p:cNvPr id="4" name="Rectangle: Top Corners Rounded 3">
            <a:extLst>
              <a:ext uri="{FF2B5EF4-FFF2-40B4-BE49-F238E27FC236}">
                <a16:creationId xmlns:a16="http://schemas.microsoft.com/office/drawing/2014/main" id="{3ED8FCC8-E350-BAF2-E01F-6A71FAC954B3}"/>
              </a:ext>
            </a:extLst>
          </p:cNvPr>
          <p:cNvSpPr/>
          <p:nvPr/>
        </p:nvSpPr>
        <p:spPr>
          <a:xfrm>
            <a:off x="2564386" y="11158481"/>
            <a:ext cx="6757770" cy="913544"/>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Surveillance vidéo|| Contrôle d'accès</a:t>
            </a:r>
            <a:endParaRPr lang="fr-FR" sz="3200" b="1" dirty="0"/>
          </a:p>
        </p:txBody>
      </p:sp>
      <p:pic>
        <p:nvPicPr>
          <p:cNvPr id="6" name="Picture 2">
            <a:extLst>
              <a:ext uri="{FF2B5EF4-FFF2-40B4-BE49-F238E27FC236}">
                <a16:creationId xmlns:a16="http://schemas.microsoft.com/office/drawing/2014/main" id="{06CD47EF-A373-2A50-D0F8-BCCE2D19DC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56" t="2231" r="1937" b="3038"/>
          <a:stretch/>
        </p:blipFill>
        <p:spPr bwMode="auto">
          <a:xfrm>
            <a:off x="-3708563" y="-2471432"/>
            <a:ext cx="3708563" cy="24714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0EB14E7-637A-86E9-ED10-4D9B618351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5220" y="-3163130"/>
            <a:ext cx="3600842" cy="2532796"/>
          </a:xfrm>
          <a:prstGeom prst="rect">
            <a:avLst/>
          </a:prstGeom>
        </p:spPr>
      </p:pic>
      <p:pic>
        <p:nvPicPr>
          <p:cNvPr id="16" name="Picture 15">
            <a:extLst>
              <a:ext uri="{FF2B5EF4-FFF2-40B4-BE49-F238E27FC236}">
                <a16:creationId xmlns:a16="http://schemas.microsoft.com/office/drawing/2014/main" id="{D813745B-0D46-A04D-5D15-3BA33B7D514E}"/>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r="31952" b="6806"/>
          <a:stretch/>
        </p:blipFill>
        <p:spPr>
          <a:xfrm>
            <a:off x="12210185" y="6867367"/>
            <a:ext cx="2857107" cy="2752292"/>
          </a:xfrm>
          <a:prstGeom prst="rect">
            <a:avLst/>
          </a:prstGeom>
        </p:spPr>
      </p:pic>
      <p:pic>
        <p:nvPicPr>
          <p:cNvPr id="20" name="Picture 19">
            <a:extLst>
              <a:ext uri="{FF2B5EF4-FFF2-40B4-BE49-F238E27FC236}">
                <a16:creationId xmlns:a16="http://schemas.microsoft.com/office/drawing/2014/main" id="{AC3C842A-7A4B-4327-C1A4-6FCA2C04BA69}"/>
              </a:ext>
            </a:extLst>
          </p:cNvPr>
          <p:cNvPicPr>
            <a:picLocks noChangeAspect="1"/>
          </p:cNvPicPr>
          <p:nvPr/>
        </p:nvPicPr>
        <p:blipFill rotWithShape="1">
          <a:blip r:embed="rId11">
            <a:extLst>
              <a:ext uri="{BEBA8EAE-BF5A-486C-A8C5-ECC9F3942E4B}">
                <a14:imgProps xmlns:a14="http://schemas.microsoft.com/office/drawing/2010/main">
                  <a14:imgLayer r:embed="rId12">
                    <a14:imgEffect>
                      <a14:artisticTexturizer/>
                    </a14:imgEffect>
                    <a14:imgEffect>
                      <a14:saturation sat="400000"/>
                    </a14:imgEffect>
                  </a14:imgLayer>
                </a14:imgProps>
              </a:ext>
              <a:ext uri="{28A0092B-C50C-407E-A947-70E740481C1C}">
                <a14:useLocalDpi xmlns:a14="http://schemas.microsoft.com/office/drawing/2010/main" val="0"/>
              </a:ext>
            </a:extLst>
          </a:blip>
          <a:srcRect l="40354"/>
          <a:stretch/>
        </p:blipFill>
        <p:spPr>
          <a:xfrm>
            <a:off x="270015" y="2249059"/>
            <a:ext cx="3806470" cy="2809875"/>
          </a:xfrm>
          <a:prstGeom prst="rect">
            <a:avLst/>
          </a:prstGeom>
        </p:spPr>
      </p:pic>
      <p:pic>
        <p:nvPicPr>
          <p:cNvPr id="27" name="Picture 26">
            <a:extLst>
              <a:ext uri="{FF2B5EF4-FFF2-40B4-BE49-F238E27FC236}">
                <a16:creationId xmlns:a16="http://schemas.microsoft.com/office/drawing/2014/main" id="{2DB4EBFB-D0C5-D115-AB0A-6CE01D92A600}"/>
              </a:ext>
            </a:extLst>
          </p:cNvPr>
          <p:cNvPicPr>
            <a:picLocks noChangeAspect="1"/>
          </p:cNvPicPr>
          <p:nvPr/>
        </p:nvPicPr>
        <p:blipFill>
          <a:blip r:embed="rId13">
            <a:extLst>
              <a:ext uri="{BEBA8EAE-BF5A-486C-A8C5-ECC9F3942E4B}">
                <a14:imgProps xmlns:a14="http://schemas.microsoft.com/office/drawing/2010/main">
                  <a14:imgLayer r:embed="rId14">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358158" y="2249059"/>
            <a:ext cx="3670493" cy="2749327"/>
          </a:xfrm>
          <a:prstGeom prst="rect">
            <a:avLst/>
          </a:prstGeom>
        </p:spPr>
      </p:pic>
      <p:pic>
        <p:nvPicPr>
          <p:cNvPr id="30" name="Picture 29">
            <a:extLst>
              <a:ext uri="{FF2B5EF4-FFF2-40B4-BE49-F238E27FC236}">
                <a16:creationId xmlns:a16="http://schemas.microsoft.com/office/drawing/2014/main" id="{1CC3F56D-2569-DADC-0C01-26245CEAF59C}"/>
              </a:ext>
            </a:extLst>
          </p:cNvPr>
          <p:cNvPicPr>
            <a:picLocks noChangeAspect="1"/>
          </p:cNvPicPr>
          <p:nvPr/>
        </p:nvPicPr>
        <p:blipFill>
          <a:blip r:embed="rId15">
            <a:extLst>
              <a:ext uri="{BEBA8EAE-BF5A-486C-A8C5-ECC9F3942E4B}">
                <a14:imgProps xmlns:a14="http://schemas.microsoft.com/office/drawing/2010/main">
                  <a14:imgLayer r:embed="rId16">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401361" y="2249059"/>
            <a:ext cx="3419794" cy="2765693"/>
          </a:xfrm>
          <a:prstGeom prst="rect">
            <a:avLst/>
          </a:prstGeom>
        </p:spPr>
      </p:pic>
      <p:pic>
        <p:nvPicPr>
          <p:cNvPr id="31" name="Picture 30">
            <a:extLst>
              <a:ext uri="{FF2B5EF4-FFF2-40B4-BE49-F238E27FC236}">
                <a16:creationId xmlns:a16="http://schemas.microsoft.com/office/drawing/2014/main" id="{2A051D38-605B-680C-7E76-55B424316A52}"/>
              </a:ext>
            </a:extLst>
          </p:cNvPr>
          <p:cNvPicPr>
            <a:picLocks noChangeAspect="1"/>
          </p:cNvPicPr>
          <p:nvPr/>
        </p:nvPicPr>
        <p:blipFill>
          <a:blip r:embed="rId17">
            <a:extLst>
              <a:ext uri="{BEBA8EAE-BF5A-486C-A8C5-ECC9F3942E4B}">
                <a14:imgProps xmlns:a14="http://schemas.microsoft.com/office/drawing/2010/main">
                  <a14:imgLayer r:embed="rId18">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760582" y="7435190"/>
            <a:ext cx="3640779" cy="2184469"/>
          </a:xfrm>
          <a:prstGeom prst="rect">
            <a:avLst/>
          </a:prstGeom>
        </p:spPr>
      </p:pic>
      <p:pic>
        <p:nvPicPr>
          <p:cNvPr id="32" name="Picture 31">
            <a:extLst>
              <a:ext uri="{FF2B5EF4-FFF2-40B4-BE49-F238E27FC236}">
                <a16:creationId xmlns:a16="http://schemas.microsoft.com/office/drawing/2014/main" id="{177672FF-DC5D-D0F9-39BC-38AEC18FBE44}"/>
              </a:ext>
            </a:extLst>
          </p:cNvPr>
          <p:cNvPicPr>
            <a:picLocks noChangeAspect="1"/>
          </p:cNvPicPr>
          <p:nvPr/>
        </p:nvPicPr>
        <p:blipFill>
          <a:blip r:embed="rId19">
            <a:extLst>
              <a:ext uri="{BEBA8EAE-BF5A-486C-A8C5-ECC9F3942E4B}">
                <a14:imgProps xmlns:a14="http://schemas.microsoft.com/office/drawing/2010/main">
                  <a14:imgLayer r:embed="rId20">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2990444" y="2974216"/>
            <a:ext cx="3277498" cy="2184999"/>
          </a:xfrm>
          <a:prstGeom prst="rect">
            <a:avLst/>
          </a:prstGeom>
        </p:spPr>
      </p:pic>
      <p:pic>
        <p:nvPicPr>
          <p:cNvPr id="33" name="Picture 32">
            <a:extLst>
              <a:ext uri="{FF2B5EF4-FFF2-40B4-BE49-F238E27FC236}">
                <a16:creationId xmlns:a16="http://schemas.microsoft.com/office/drawing/2014/main" id="{27B5D48E-2A2B-963B-7223-EF2BB2E7AA24}"/>
              </a:ext>
            </a:extLst>
          </p:cNvPr>
          <p:cNvPicPr>
            <a:picLocks noChangeAspect="1"/>
          </p:cNvPicPr>
          <p:nvPr/>
        </p:nvPicPr>
        <p:blipFill>
          <a:blip r:embed="rId21">
            <a:extLst>
              <a:ext uri="{BEBA8EAE-BF5A-486C-A8C5-ECC9F3942E4B}">
                <a14:imgProps xmlns:a14="http://schemas.microsoft.com/office/drawing/2010/main">
                  <a14:imgLayer r:embed="rId22">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588711" y="3429000"/>
            <a:ext cx="3114914" cy="2283967"/>
          </a:xfrm>
          <a:prstGeom prst="rect">
            <a:avLst/>
          </a:prstGeom>
        </p:spPr>
      </p:pic>
      <p:sp>
        <p:nvSpPr>
          <p:cNvPr id="40" name="Rectangle: Top Corners Rounded 39">
            <a:extLst>
              <a:ext uri="{FF2B5EF4-FFF2-40B4-BE49-F238E27FC236}">
                <a16:creationId xmlns:a16="http://schemas.microsoft.com/office/drawing/2014/main" id="{23089C3F-DAF4-E8C4-9B25-2321FE25577A}"/>
              </a:ext>
            </a:extLst>
          </p:cNvPr>
          <p:cNvSpPr/>
          <p:nvPr/>
        </p:nvSpPr>
        <p:spPr>
          <a:xfrm>
            <a:off x="1326729" y="10634626"/>
            <a:ext cx="9470453" cy="757758"/>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Diagnostic médical || Chirurgie assistée par ordinateur</a:t>
            </a:r>
            <a:endParaRPr lang="fr-FR" sz="3200" b="1" dirty="0"/>
          </a:p>
        </p:txBody>
      </p:sp>
      <p:pic>
        <p:nvPicPr>
          <p:cNvPr id="41" name="Graphic 40" descr="Grain">
            <a:extLst>
              <a:ext uri="{FF2B5EF4-FFF2-40B4-BE49-F238E27FC236}">
                <a16:creationId xmlns:a16="http://schemas.microsoft.com/office/drawing/2014/main" id="{B2147223-962E-6527-4F84-F9D0A80818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565811" y="1382541"/>
            <a:ext cx="545447" cy="545447"/>
          </a:xfrm>
          <a:prstGeom prst="rect">
            <a:avLst/>
          </a:prstGeom>
        </p:spPr>
      </p:pic>
    </p:spTree>
    <p:extLst>
      <p:ext uri="{BB962C8B-B14F-4D97-AF65-F5344CB8AC3E}">
        <p14:creationId xmlns:p14="http://schemas.microsoft.com/office/powerpoint/2010/main" val="1256316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0D49F85-A552-E318-C95A-699570553F62}"/>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harpenSoften amount="-23000"/>
                    </a14:imgEffect>
                    <a14:imgEffect>
                      <a14:colorTemperature colorTemp="11500"/>
                    </a14:imgEffect>
                    <a14:imgEffect>
                      <a14:saturation sat="400000"/>
                    </a14:imgEffect>
                    <a14:imgEffect>
                      <a14:brightnessContrast bright="-24000" contrast="4000"/>
                    </a14:imgEffect>
                  </a14:imgLayer>
                </a14:imgProps>
              </a:ext>
              <a:ext uri="{28A0092B-C50C-407E-A947-70E740481C1C}">
                <a14:useLocalDpi xmlns:a14="http://schemas.microsoft.com/office/drawing/2010/main" val="0"/>
              </a:ext>
            </a:extLst>
          </a:blip>
          <a:stretch>
            <a:fillRect/>
          </a:stretch>
        </p:blipFill>
        <p:spPr>
          <a:xfrm>
            <a:off x="0" y="0"/>
            <a:ext cx="12210185" cy="6858000"/>
          </a:xfrm>
          <a:prstGeom prst="rect">
            <a:avLst/>
          </a:prstGeom>
        </p:spPr>
      </p:pic>
      <p:grpSp>
        <p:nvGrpSpPr>
          <p:cNvPr id="7" name="Group 6">
            <a:extLst>
              <a:ext uri="{FF2B5EF4-FFF2-40B4-BE49-F238E27FC236}">
                <a16:creationId xmlns:a16="http://schemas.microsoft.com/office/drawing/2014/main" id="{029D7E6C-46CF-21D3-0190-43ADA459A8D5}"/>
              </a:ext>
            </a:extLst>
          </p:cNvPr>
          <p:cNvGrpSpPr/>
          <p:nvPr/>
        </p:nvGrpSpPr>
        <p:grpSpPr>
          <a:xfrm>
            <a:off x="1671708" y="101245"/>
            <a:ext cx="9149130" cy="1074597"/>
            <a:chOff x="1747470" y="2816068"/>
            <a:chExt cx="9149130" cy="1074597"/>
          </a:xfrm>
        </p:grpSpPr>
        <p:grpSp>
          <p:nvGrpSpPr>
            <p:cNvPr id="8" name="Group 7">
              <a:extLst>
                <a:ext uri="{FF2B5EF4-FFF2-40B4-BE49-F238E27FC236}">
                  <a16:creationId xmlns:a16="http://schemas.microsoft.com/office/drawing/2014/main" id="{35A6FC8D-0B69-101C-77FC-CD88FDCD8770}"/>
                </a:ext>
              </a:extLst>
            </p:cNvPr>
            <p:cNvGrpSpPr/>
            <p:nvPr/>
          </p:nvGrpSpPr>
          <p:grpSpPr>
            <a:xfrm>
              <a:off x="1747470" y="2967335"/>
              <a:ext cx="9149130" cy="923330"/>
              <a:chOff x="1747470" y="2967335"/>
              <a:chExt cx="9149130" cy="923330"/>
            </a:xfrm>
          </p:grpSpPr>
          <p:sp>
            <p:nvSpPr>
              <p:cNvPr id="11" name="TextBox 10">
                <a:extLst>
                  <a:ext uri="{FF2B5EF4-FFF2-40B4-BE49-F238E27FC236}">
                    <a16:creationId xmlns:a16="http://schemas.microsoft.com/office/drawing/2014/main" id="{A0919865-9FEC-17CB-0FB1-569EDECE12A5}"/>
                  </a:ext>
                </a:extLst>
              </p:cNvPr>
              <p:cNvSpPr txBox="1"/>
              <p:nvPr/>
            </p:nvSpPr>
            <p:spPr>
              <a:xfrm>
                <a:off x="1747470" y="2967335"/>
                <a:ext cx="9149130" cy="923330"/>
              </a:xfrm>
              <a:prstGeom prst="rect">
                <a:avLst/>
              </a:prstGeom>
              <a:solidFill>
                <a:schemeClr val="tx1">
                  <a:alpha val="57000"/>
                </a:schemeClr>
              </a:solidFill>
              <a:ln>
                <a:noFill/>
              </a:ln>
              <a:effectLst>
                <a:glow>
                  <a:srgbClr val="A52BF5"/>
                </a:glow>
                <a:reflection endPos="0" dist="50800" dir="5400000" sy="-100000" algn="bl" rotWithShape="0"/>
                <a:softEdge rad="0"/>
              </a:effectLst>
            </p:spPr>
            <p:txBody>
              <a:bodyPr wrap="square" rtlCol="0">
                <a:spAutoFit/>
              </a:bodyPr>
              <a:lstStyle/>
              <a:p>
                <a:r>
                  <a:rPr lang="fr-FR" sz="5400" dirty="0">
                    <a:solidFill>
                      <a:srgbClr val="A52BF5"/>
                    </a:solidFill>
                    <a:latin typeface="Arial Black" panose="020B0A04020102020204" pitchFamily="34" charset="0"/>
                  </a:rPr>
                  <a:t>La détection</a:t>
                </a:r>
                <a:r>
                  <a:rPr lang="fr-FR" sz="5400" dirty="0">
                    <a:solidFill>
                      <a:schemeClr val="bg1"/>
                    </a:solidFill>
                    <a:latin typeface="Arial Black" panose="020B0A04020102020204" pitchFamily="34" charset="0"/>
                  </a:rPr>
                  <a:t> </a:t>
                </a:r>
                <a:r>
                  <a:rPr lang="fr-FR" sz="5400" dirty="0">
                    <a:solidFill>
                      <a:srgbClr val="A52BF5"/>
                    </a:solidFill>
                    <a:latin typeface="Arial Black" panose="020B0A04020102020204" pitchFamily="34" charset="0"/>
                  </a:rPr>
                  <a:t>des objets</a:t>
                </a:r>
              </a:p>
            </p:txBody>
          </p:sp>
          <p:sp>
            <p:nvSpPr>
              <p:cNvPr id="13" name="Rectangle 12">
                <a:extLst>
                  <a:ext uri="{FF2B5EF4-FFF2-40B4-BE49-F238E27FC236}">
                    <a16:creationId xmlns:a16="http://schemas.microsoft.com/office/drawing/2014/main" id="{B23D9A0F-0F0E-233E-86C5-0B034E14A985}"/>
                  </a:ext>
                </a:extLst>
              </p:cNvPr>
              <p:cNvSpPr/>
              <p:nvPr/>
            </p:nvSpPr>
            <p:spPr>
              <a:xfrm>
                <a:off x="1822451" y="3077678"/>
                <a:ext cx="490456" cy="699891"/>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9" name="TextBox 8">
              <a:extLst>
                <a:ext uri="{FF2B5EF4-FFF2-40B4-BE49-F238E27FC236}">
                  <a16:creationId xmlns:a16="http://schemas.microsoft.com/office/drawing/2014/main" id="{DB788A39-F507-1314-4252-1C72136123F5}"/>
                </a:ext>
              </a:extLst>
            </p:cNvPr>
            <p:cNvSpPr txBox="1"/>
            <p:nvPr/>
          </p:nvSpPr>
          <p:spPr>
            <a:xfrm>
              <a:off x="1982141" y="2816068"/>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L , 99%</a:t>
              </a:r>
            </a:p>
          </p:txBody>
        </p:sp>
      </p:grpSp>
      <p:grpSp>
        <p:nvGrpSpPr>
          <p:cNvPr id="18" name="Group 17">
            <a:extLst>
              <a:ext uri="{FF2B5EF4-FFF2-40B4-BE49-F238E27FC236}">
                <a16:creationId xmlns:a16="http://schemas.microsoft.com/office/drawing/2014/main" id="{B854261A-D1F3-7D88-B6DA-CF26686CDC66}"/>
              </a:ext>
            </a:extLst>
          </p:cNvPr>
          <p:cNvGrpSpPr/>
          <p:nvPr/>
        </p:nvGrpSpPr>
        <p:grpSpPr>
          <a:xfrm>
            <a:off x="7158004" y="248825"/>
            <a:ext cx="1190922" cy="712831"/>
            <a:chOff x="7434792" y="2273676"/>
            <a:chExt cx="1190922" cy="712831"/>
          </a:xfrm>
        </p:grpSpPr>
        <p:sp>
          <p:nvSpPr>
            <p:cNvPr id="19" name="Rectangle 18">
              <a:extLst>
                <a:ext uri="{FF2B5EF4-FFF2-40B4-BE49-F238E27FC236}">
                  <a16:creationId xmlns:a16="http://schemas.microsoft.com/office/drawing/2014/main" id="{5BED32ED-3286-AA7A-568A-7DDF73D757C5}"/>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1" name="TextBox 20">
              <a:extLst>
                <a:ext uri="{FF2B5EF4-FFF2-40B4-BE49-F238E27FC236}">
                  <a16:creationId xmlns:a16="http://schemas.microsoft.com/office/drawing/2014/main" id="{83E93C27-E300-C232-42ED-440C49CBA93B}"/>
                </a:ext>
              </a:extLst>
            </p:cNvPr>
            <p:cNvSpPr txBox="1"/>
            <p:nvPr/>
          </p:nvSpPr>
          <p:spPr>
            <a:xfrm>
              <a:off x="7576702" y="2273676"/>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sp>
        <p:nvSpPr>
          <p:cNvPr id="49" name="Rectangle 48">
            <a:extLst>
              <a:ext uri="{FF2B5EF4-FFF2-40B4-BE49-F238E27FC236}">
                <a16:creationId xmlns:a16="http://schemas.microsoft.com/office/drawing/2014/main" id="{EAFBCE36-7DE9-F382-F02D-3D2639272D79}"/>
              </a:ext>
            </a:extLst>
          </p:cNvPr>
          <p:cNvSpPr/>
          <p:nvPr/>
        </p:nvSpPr>
        <p:spPr>
          <a:xfrm>
            <a:off x="0" y="1266065"/>
            <a:ext cx="12191999" cy="5601302"/>
          </a:xfrm>
          <a:prstGeom prst="rect">
            <a:avLst/>
          </a:prstGeom>
          <a:solidFill>
            <a:schemeClr val="tx1">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3" name="Group 22">
            <a:extLst>
              <a:ext uri="{FF2B5EF4-FFF2-40B4-BE49-F238E27FC236}">
                <a16:creationId xmlns:a16="http://schemas.microsoft.com/office/drawing/2014/main" id="{5EE104FF-F392-FACC-04AC-5AC7980FA2B0}"/>
              </a:ext>
            </a:extLst>
          </p:cNvPr>
          <p:cNvGrpSpPr/>
          <p:nvPr/>
        </p:nvGrpSpPr>
        <p:grpSpPr>
          <a:xfrm>
            <a:off x="5568329" y="254488"/>
            <a:ext cx="1219215" cy="707168"/>
            <a:chOff x="5648324" y="2990649"/>
            <a:chExt cx="1219215" cy="707168"/>
          </a:xfrm>
        </p:grpSpPr>
        <p:sp>
          <p:nvSpPr>
            <p:cNvPr id="25" name="Rectangle 24">
              <a:extLst>
                <a:ext uri="{FF2B5EF4-FFF2-40B4-BE49-F238E27FC236}">
                  <a16:creationId xmlns:a16="http://schemas.microsoft.com/office/drawing/2014/main" id="{7676A949-76D5-ADB5-6791-6B43EEF8BD47}"/>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6" name="TextBox 25">
              <a:extLst>
                <a:ext uri="{FF2B5EF4-FFF2-40B4-BE49-F238E27FC236}">
                  <a16:creationId xmlns:a16="http://schemas.microsoft.com/office/drawing/2014/main" id="{9916F746-B9CD-7799-5F4D-C3EE18BBCD3C}"/>
                </a:ext>
              </a:extLst>
            </p:cNvPr>
            <p:cNvSpPr txBox="1"/>
            <p:nvPr/>
          </p:nvSpPr>
          <p:spPr>
            <a:xfrm>
              <a:off x="5818527" y="2990649"/>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29" name="Graphic 28" descr="Magnifying glass">
            <a:extLst>
              <a:ext uri="{FF2B5EF4-FFF2-40B4-BE49-F238E27FC236}">
                <a16:creationId xmlns:a16="http://schemas.microsoft.com/office/drawing/2014/main" id="{A7E6847F-0ED7-8F71-D4D4-1EF964A1F7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81652" y="101245"/>
            <a:ext cx="1423907" cy="1423907"/>
          </a:xfrm>
          <a:prstGeom prst="rect">
            <a:avLst/>
          </a:prstGeom>
        </p:spPr>
      </p:pic>
      <p:grpSp>
        <p:nvGrpSpPr>
          <p:cNvPr id="34" name="Group 33">
            <a:extLst>
              <a:ext uri="{FF2B5EF4-FFF2-40B4-BE49-F238E27FC236}">
                <a16:creationId xmlns:a16="http://schemas.microsoft.com/office/drawing/2014/main" id="{919FE053-E3DE-3592-8122-291A82EA3DD0}"/>
              </a:ext>
            </a:extLst>
          </p:cNvPr>
          <p:cNvGrpSpPr/>
          <p:nvPr/>
        </p:nvGrpSpPr>
        <p:grpSpPr>
          <a:xfrm>
            <a:off x="3810437" y="156419"/>
            <a:ext cx="1092675" cy="826575"/>
            <a:chOff x="3886199" y="2871242"/>
            <a:chExt cx="1092675" cy="826575"/>
          </a:xfrm>
        </p:grpSpPr>
        <p:sp>
          <p:nvSpPr>
            <p:cNvPr id="35" name="TextBox 34">
              <a:extLst>
                <a:ext uri="{FF2B5EF4-FFF2-40B4-BE49-F238E27FC236}">
                  <a16:creationId xmlns:a16="http://schemas.microsoft.com/office/drawing/2014/main" id="{234EEAC7-3690-5D3B-18E4-4A1A195BF393}"/>
                </a:ext>
              </a:extLst>
            </p:cNvPr>
            <p:cNvSpPr txBox="1"/>
            <p:nvPr/>
          </p:nvSpPr>
          <p:spPr>
            <a:xfrm>
              <a:off x="4000982" y="2871242"/>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36" name="Rectangle 35">
              <a:extLst>
                <a:ext uri="{FF2B5EF4-FFF2-40B4-BE49-F238E27FC236}">
                  <a16:creationId xmlns:a16="http://schemas.microsoft.com/office/drawing/2014/main" id="{7133A9CC-4E2E-1707-BBE9-40199EFA64E7}"/>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grpSp>
        <p:nvGrpSpPr>
          <p:cNvPr id="37" name="Group 36">
            <a:extLst>
              <a:ext uri="{FF2B5EF4-FFF2-40B4-BE49-F238E27FC236}">
                <a16:creationId xmlns:a16="http://schemas.microsoft.com/office/drawing/2014/main" id="{4A5892E3-FA4A-476F-A558-34F44BFB9E33}"/>
              </a:ext>
            </a:extLst>
          </p:cNvPr>
          <p:cNvGrpSpPr/>
          <p:nvPr/>
        </p:nvGrpSpPr>
        <p:grpSpPr>
          <a:xfrm>
            <a:off x="10176257" y="215501"/>
            <a:ext cx="1165055" cy="767493"/>
            <a:chOff x="10257367" y="2930324"/>
            <a:chExt cx="1165055" cy="767493"/>
          </a:xfrm>
        </p:grpSpPr>
        <p:sp>
          <p:nvSpPr>
            <p:cNvPr id="38" name="TextBox 37">
              <a:extLst>
                <a:ext uri="{FF2B5EF4-FFF2-40B4-BE49-F238E27FC236}">
                  <a16:creationId xmlns:a16="http://schemas.microsoft.com/office/drawing/2014/main" id="{FECCB38A-69C5-4904-8C5B-EB7570A42F86}"/>
                </a:ext>
              </a:extLst>
            </p:cNvPr>
            <p:cNvSpPr txBox="1"/>
            <p:nvPr/>
          </p:nvSpPr>
          <p:spPr>
            <a:xfrm>
              <a:off x="10444530" y="2930324"/>
              <a:ext cx="977892" cy="261610"/>
            </a:xfrm>
            <a:prstGeom prst="rect">
              <a:avLst/>
            </a:prstGeom>
            <a:solidFill>
              <a:schemeClr val="tx1">
                <a:alpha val="57000"/>
              </a:schemeClr>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S , 99%</a:t>
              </a:r>
            </a:p>
          </p:txBody>
        </p:sp>
        <p:sp>
          <p:nvSpPr>
            <p:cNvPr id="39" name="Rectangle 38">
              <a:extLst>
                <a:ext uri="{FF2B5EF4-FFF2-40B4-BE49-F238E27FC236}">
                  <a16:creationId xmlns:a16="http://schemas.microsoft.com/office/drawing/2014/main" id="{F3D831A4-C732-C93B-1007-7B1B82C486E4}"/>
                </a:ext>
              </a:extLst>
            </p:cNvPr>
            <p:cNvSpPr/>
            <p:nvPr/>
          </p:nvSpPr>
          <p:spPr>
            <a:xfrm>
              <a:off x="10257367" y="3202517"/>
              <a:ext cx="423334" cy="495300"/>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50" name="Rectangle: Top Corners Rounded 49">
            <a:extLst>
              <a:ext uri="{FF2B5EF4-FFF2-40B4-BE49-F238E27FC236}">
                <a16:creationId xmlns:a16="http://schemas.microsoft.com/office/drawing/2014/main" id="{A6719D2D-37E7-F462-3A9C-E460868B1CCF}"/>
              </a:ext>
            </a:extLst>
          </p:cNvPr>
          <p:cNvSpPr/>
          <p:nvPr/>
        </p:nvSpPr>
        <p:spPr>
          <a:xfrm>
            <a:off x="3665094" y="1435634"/>
            <a:ext cx="3806469" cy="459607"/>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t>Domaine d'intervention :   </a:t>
            </a:r>
          </a:p>
        </p:txBody>
      </p:sp>
      <p:sp>
        <p:nvSpPr>
          <p:cNvPr id="15" name="Rectangle: Top Corners Rounded 14">
            <a:extLst>
              <a:ext uri="{FF2B5EF4-FFF2-40B4-BE49-F238E27FC236}">
                <a16:creationId xmlns:a16="http://schemas.microsoft.com/office/drawing/2014/main" id="{95FC1598-D72F-0A87-8EA1-748805A57102}"/>
              </a:ext>
            </a:extLst>
          </p:cNvPr>
          <p:cNvSpPr/>
          <p:nvPr/>
        </p:nvSpPr>
        <p:spPr>
          <a:xfrm>
            <a:off x="2717115" y="5944456"/>
            <a:ext cx="6757770" cy="913544"/>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Surveillance vidéo|| Contrôle d'accès</a:t>
            </a:r>
            <a:endParaRPr lang="fr-FR" sz="3200" b="1" dirty="0"/>
          </a:p>
        </p:txBody>
      </p:sp>
      <p:sp>
        <p:nvSpPr>
          <p:cNvPr id="3" name="Rectangle: Top Corners Rounded 2">
            <a:extLst>
              <a:ext uri="{FF2B5EF4-FFF2-40B4-BE49-F238E27FC236}">
                <a16:creationId xmlns:a16="http://schemas.microsoft.com/office/drawing/2014/main" id="{06DAB6EF-78BA-2A6F-0CD1-DB3033036F10}"/>
              </a:ext>
            </a:extLst>
          </p:cNvPr>
          <p:cNvSpPr/>
          <p:nvPr/>
        </p:nvSpPr>
        <p:spPr>
          <a:xfrm>
            <a:off x="7648460" y="1445451"/>
            <a:ext cx="3367337" cy="459607"/>
          </a:xfrm>
          <a:prstGeom prst="round2SameRect">
            <a:avLst>
              <a:gd name="adj1" fmla="val 50000"/>
              <a:gd name="adj2"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FF0000"/>
                </a:solidFill>
              </a:rPr>
              <a:t>S</a:t>
            </a:r>
            <a:r>
              <a:rPr lang="fr-FR" sz="2400" b="1" dirty="0"/>
              <a:t>écurité et </a:t>
            </a:r>
            <a:r>
              <a:rPr lang="fr-FR" sz="2400" b="1" dirty="0">
                <a:solidFill>
                  <a:srgbClr val="FF0000"/>
                </a:solidFill>
              </a:rPr>
              <a:t>s</a:t>
            </a:r>
            <a:r>
              <a:rPr lang="fr-FR" sz="2400" b="1" dirty="0"/>
              <a:t>urveillance </a:t>
            </a:r>
          </a:p>
        </p:txBody>
      </p:sp>
      <p:pic>
        <p:nvPicPr>
          <p:cNvPr id="4" name="Picture 2">
            <a:extLst>
              <a:ext uri="{FF2B5EF4-FFF2-40B4-BE49-F238E27FC236}">
                <a16:creationId xmlns:a16="http://schemas.microsoft.com/office/drawing/2014/main" id="{A2FA9A7B-66E4-D784-A703-15A857415349}"/>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Texturizer/>
                    </a14:imgEffect>
                  </a14:imgLayer>
                </a14:imgProps>
              </a:ext>
              <a:ext uri="{28A0092B-C50C-407E-A947-70E740481C1C}">
                <a14:useLocalDpi xmlns:a14="http://schemas.microsoft.com/office/drawing/2010/main" val="0"/>
              </a:ext>
            </a:extLst>
          </a:blip>
          <a:srcRect l="2556" t="2231" r="1937" b="3038"/>
          <a:stretch/>
        </p:blipFill>
        <p:spPr bwMode="auto">
          <a:xfrm>
            <a:off x="252943" y="2249224"/>
            <a:ext cx="3708563" cy="2471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52B6409-AEAB-34E3-FF9F-53BA3159ACB6}"/>
              </a:ext>
            </a:extLst>
          </p:cNvPr>
          <p:cNvPicPr>
            <a:picLocks noChangeAspect="1"/>
          </p:cNvPicPr>
          <p:nvPr/>
        </p:nvPicPr>
        <p:blipFill>
          <a:blip r:embed="rId9">
            <a:extLst>
              <a:ext uri="{BEBA8EAE-BF5A-486C-A8C5-ECC9F3942E4B}">
                <a14:imgProps xmlns:a14="http://schemas.microsoft.com/office/drawing/2010/main">
                  <a14:imgLayer r:embed="rId10">
                    <a14:imgEffect>
                      <a14:artisticTexturizer/>
                    </a14:imgEffect>
                  </a14:imgLayer>
                </a14:imgProps>
              </a:ext>
              <a:ext uri="{28A0092B-C50C-407E-A947-70E740481C1C}">
                <a14:useLocalDpi xmlns:a14="http://schemas.microsoft.com/office/drawing/2010/main" val="0"/>
              </a:ext>
            </a:extLst>
          </a:blip>
          <a:stretch>
            <a:fillRect/>
          </a:stretch>
        </p:blipFill>
        <p:spPr>
          <a:xfrm>
            <a:off x="4448308" y="2249224"/>
            <a:ext cx="3600842" cy="2532796"/>
          </a:xfrm>
          <a:prstGeom prst="rect">
            <a:avLst/>
          </a:prstGeom>
        </p:spPr>
      </p:pic>
      <p:pic>
        <p:nvPicPr>
          <p:cNvPr id="12" name="Picture 11">
            <a:extLst>
              <a:ext uri="{FF2B5EF4-FFF2-40B4-BE49-F238E27FC236}">
                <a16:creationId xmlns:a16="http://schemas.microsoft.com/office/drawing/2014/main" id="{DE800800-F389-A392-FBC9-F15DE3873ED8}"/>
              </a:ext>
            </a:extLst>
          </p:cNvPr>
          <p:cNvPicPr>
            <a:picLocks noChangeAspect="1"/>
          </p:cNvPicPr>
          <p:nvPr/>
        </p:nvPicPr>
        <p:blipFill rotWithShape="1">
          <a:blip r:embed="rId11">
            <a:extLst>
              <a:ext uri="{BEBA8EAE-BF5A-486C-A8C5-ECC9F3942E4B}">
                <a14:imgProps xmlns:a14="http://schemas.microsoft.com/office/drawing/2010/main">
                  <a14:imgLayer r:embed="rId12">
                    <a14:imgEffect>
                      <a14:artisticTexturizer/>
                    </a14:imgEffect>
                    <a14:imgEffect>
                      <a14:brightnessContrast contrast="-40000"/>
                    </a14:imgEffect>
                  </a14:imgLayer>
                </a14:imgProps>
              </a:ext>
              <a:ext uri="{28A0092B-C50C-407E-A947-70E740481C1C}">
                <a14:useLocalDpi xmlns:a14="http://schemas.microsoft.com/office/drawing/2010/main" val="0"/>
              </a:ext>
            </a:extLst>
          </a:blip>
          <a:srcRect r="31952" b="6806"/>
          <a:stretch/>
        </p:blipFill>
        <p:spPr>
          <a:xfrm>
            <a:off x="8934866" y="2145430"/>
            <a:ext cx="2857107" cy="2752292"/>
          </a:xfrm>
          <a:prstGeom prst="rect">
            <a:avLst/>
          </a:prstGeom>
        </p:spPr>
      </p:pic>
      <p:sp>
        <p:nvSpPr>
          <p:cNvPr id="20" name="Rectangle: Top Corners Rounded 19">
            <a:extLst>
              <a:ext uri="{FF2B5EF4-FFF2-40B4-BE49-F238E27FC236}">
                <a16:creationId xmlns:a16="http://schemas.microsoft.com/office/drawing/2014/main" id="{7CC3F11E-2CDE-166B-0888-F31026AC6857}"/>
              </a:ext>
            </a:extLst>
          </p:cNvPr>
          <p:cNvSpPr/>
          <p:nvPr/>
        </p:nvSpPr>
        <p:spPr>
          <a:xfrm>
            <a:off x="2463857" y="11323215"/>
            <a:ext cx="6266547" cy="667662"/>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Navigation|| Manipulation d'objets</a:t>
            </a:r>
            <a:endParaRPr lang="fr-FR" sz="3200" b="1" dirty="0"/>
          </a:p>
        </p:txBody>
      </p:sp>
      <p:pic>
        <p:nvPicPr>
          <p:cNvPr id="24" name="Picture 23">
            <a:extLst>
              <a:ext uri="{FF2B5EF4-FFF2-40B4-BE49-F238E27FC236}">
                <a16:creationId xmlns:a16="http://schemas.microsoft.com/office/drawing/2014/main" id="{B5FBA3A3-B3B1-8C72-6C29-8DB981B052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4588" y="2145430"/>
            <a:ext cx="4857786" cy="3241054"/>
          </a:xfrm>
          <a:prstGeom prst="rect">
            <a:avLst/>
          </a:prstGeom>
        </p:spPr>
      </p:pic>
      <p:pic>
        <p:nvPicPr>
          <p:cNvPr id="27" name="Picture 26">
            <a:extLst>
              <a:ext uri="{FF2B5EF4-FFF2-40B4-BE49-F238E27FC236}">
                <a16:creationId xmlns:a16="http://schemas.microsoft.com/office/drawing/2014/main" id="{97FB0230-242C-EFF4-1137-FF8E8ADB0195}"/>
              </a:ext>
            </a:extLst>
          </p:cNvPr>
          <p:cNvPicPr>
            <a:picLocks noChangeAspect="1"/>
          </p:cNvPicPr>
          <p:nvPr/>
        </p:nvPicPr>
        <p:blipFill rotWithShape="1">
          <a:blip r:embed="rId14">
            <a:extLst>
              <a:ext uri="{28A0092B-C50C-407E-A947-70E740481C1C}">
                <a14:useLocalDpi xmlns:a14="http://schemas.microsoft.com/office/drawing/2010/main" val="0"/>
              </a:ext>
            </a:extLst>
          </a:blip>
          <a:srcRect l="7764" r="7873"/>
          <a:stretch/>
        </p:blipFill>
        <p:spPr>
          <a:xfrm>
            <a:off x="12730863" y="2053992"/>
            <a:ext cx="5002462" cy="3332492"/>
          </a:xfrm>
          <a:prstGeom prst="rect">
            <a:avLst/>
          </a:prstGeom>
        </p:spPr>
      </p:pic>
      <p:sp>
        <p:nvSpPr>
          <p:cNvPr id="33" name="Rectangle: Top Corners Rounded 32">
            <a:extLst>
              <a:ext uri="{FF2B5EF4-FFF2-40B4-BE49-F238E27FC236}">
                <a16:creationId xmlns:a16="http://schemas.microsoft.com/office/drawing/2014/main" id="{E9AD089B-E3DF-D3B4-76A9-274CE41B3C37}"/>
              </a:ext>
            </a:extLst>
          </p:cNvPr>
          <p:cNvSpPr/>
          <p:nvPr/>
        </p:nvSpPr>
        <p:spPr>
          <a:xfrm>
            <a:off x="2576216" y="10812843"/>
            <a:ext cx="6089650" cy="74432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Suivi des cultures|| Récolte</a:t>
            </a:r>
            <a:endParaRPr lang="fr-FR" sz="3200" b="1" dirty="0"/>
          </a:p>
        </p:txBody>
      </p:sp>
      <p:pic>
        <p:nvPicPr>
          <p:cNvPr id="40" name="Picture 39">
            <a:extLst>
              <a:ext uri="{FF2B5EF4-FFF2-40B4-BE49-F238E27FC236}">
                <a16:creationId xmlns:a16="http://schemas.microsoft.com/office/drawing/2014/main" id="{4D3507F0-1608-9D74-ADF1-736A7A775D30}"/>
              </a:ext>
            </a:extLst>
          </p:cNvPr>
          <p:cNvPicPr>
            <a:picLocks noChangeAspect="1"/>
          </p:cNvPicPr>
          <p:nvPr/>
        </p:nvPicPr>
        <p:blipFill rotWithShape="1">
          <a:blip r:embed="rId15">
            <a:extLst>
              <a:ext uri="{BEBA8EAE-BF5A-486C-A8C5-ECC9F3942E4B}">
                <a14:imgProps xmlns:a14="http://schemas.microsoft.com/office/drawing/2010/main">
                  <a14:imgLayer r:embed="rId16">
                    <a14:imgEffect>
                      <a14:artisticTexturizer/>
                    </a14:imgEffect>
                    <a14:imgEffect>
                      <a14:saturation sat="400000"/>
                    </a14:imgEffect>
                  </a14:imgLayer>
                </a14:imgProps>
              </a:ext>
              <a:ext uri="{28A0092B-C50C-407E-A947-70E740481C1C}">
                <a14:useLocalDpi xmlns:a14="http://schemas.microsoft.com/office/drawing/2010/main" val="0"/>
              </a:ext>
            </a:extLst>
          </a:blip>
          <a:srcRect l="40354"/>
          <a:stretch/>
        </p:blipFill>
        <p:spPr>
          <a:xfrm>
            <a:off x="-83252" y="-3147383"/>
            <a:ext cx="3806470" cy="2809875"/>
          </a:xfrm>
          <a:prstGeom prst="rect">
            <a:avLst/>
          </a:prstGeom>
        </p:spPr>
      </p:pic>
      <p:pic>
        <p:nvPicPr>
          <p:cNvPr id="41" name="Picture 40">
            <a:extLst>
              <a:ext uri="{FF2B5EF4-FFF2-40B4-BE49-F238E27FC236}">
                <a16:creationId xmlns:a16="http://schemas.microsoft.com/office/drawing/2014/main" id="{328C4823-681F-9A9E-2D14-0596381205E1}"/>
              </a:ext>
            </a:extLst>
          </p:cNvPr>
          <p:cNvPicPr>
            <a:picLocks noChangeAspect="1"/>
          </p:cNvPicPr>
          <p:nvPr/>
        </p:nvPicPr>
        <p:blipFill>
          <a:blip r:embed="rId17">
            <a:extLst>
              <a:ext uri="{BEBA8EAE-BF5A-486C-A8C5-ECC9F3942E4B}">
                <a14:imgProps xmlns:a14="http://schemas.microsoft.com/office/drawing/2010/main">
                  <a14:imgLayer r:embed="rId18">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883199" y="6948223"/>
            <a:ext cx="3670493" cy="2749327"/>
          </a:xfrm>
          <a:prstGeom prst="rect">
            <a:avLst/>
          </a:prstGeom>
        </p:spPr>
      </p:pic>
      <p:pic>
        <p:nvPicPr>
          <p:cNvPr id="42" name="Picture 41">
            <a:extLst>
              <a:ext uri="{FF2B5EF4-FFF2-40B4-BE49-F238E27FC236}">
                <a16:creationId xmlns:a16="http://schemas.microsoft.com/office/drawing/2014/main" id="{AAE8137A-D5C6-7796-4B08-77CC9262EF13}"/>
              </a:ext>
            </a:extLst>
          </p:cNvPr>
          <p:cNvPicPr>
            <a:picLocks noChangeAspect="1"/>
          </p:cNvPicPr>
          <p:nvPr/>
        </p:nvPicPr>
        <p:blipFill>
          <a:blip r:embed="rId19">
            <a:extLst>
              <a:ext uri="{BEBA8EAE-BF5A-486C-A8C5-ECC9F3942E4B}">
                <a14:imgProps xmlns:a14="http://schemas.microsoft.com/office/drawing/2010/main">
                  <a14:imgLayer r:embed="rId20">
                    <a14:imgEffect>
                      <a14:artisticTexturizer/>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466360" y="-3339941"/>
            <a:ext cx="3419794" cy="2765693"/>
          </a:xfrm>
          <a:prstGeom prst="rect">
            <a:avLst/>
          </a:prstGeom>
        </p:spPr>
      </p:pic>
      <p:pic>
        <p:nvPicPr>
          <p:cNvPr id="43" name="Graphic 42" descr="Security camera">
            <a:extLst>
              <a:ext uri="{FF2B5EF4-FFF2-40B4-BE49-F238E27FC236}">
                <a16:creationId xmlns:a16="http://schemas.microsoft.com/office/drawing/2014/main" id="{14959197-53E3-5B0E-999B-8F9A1183F01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077160" y="1411885"/>
            <a:ext cx="526738" cy="526738"/>
          </a:xfrm>
          <a:prstGeom prst="rect">
            <a:avLst/>
          </a:prstGeom>
        </p:spPr>
      </p:pic>
    </p:spTree>
    <p:extLst>
      <p:ext uri="{BB962C8B-B14F-4D97-AF65-F5344CB8AC3E}">
        <p14:creationId xmlns:p14="http://schemas.microsoft.com/office/powerpoint/2010/main" val="42658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0D49F85-A552-E318-C95A-699570553F62}"/>
              </a:ext>
            </a:extLst>
          </p:cNvPr>
          <p:cNvPicPr>
            <a:picLocks noChangeAspect="1"/>
          </p:cNvPicPr>
          <p:nvPr/>
        </p:nvPicPr>
        <p:blipFill>
          <a:blip r:embed="rId3">
            <a:extLst>
              <a:ext uri="{BEBA8EAE-BF5A-486C-A8C5-ECC9F3942E4B}">
                <a14:imgProps xmlns:a14="http://schemas.microsoft.com/office/drawing/2010/main">
                  <a14:imgLayer r:embed="rId4">
                    <a14:imgEffect>
                      <a14:artisticCement/>
                    </a14:imgEffect>
                    <a14:imgEffect>
                      <a14:sharpenSoften amount="-23000"/>
                    </a14:imgEffect>
                    <a14:imgEffect>
                      <a14:colorTemperature colorTemp="11500"/>
                    </a14:imgEffect>
                    <a14:imgEffect>
                      <a14:saturation sat="400000"/>
                    </a14:imgEffect>
                    <a14:imgEffect>
                      <a14:brightnessContrast bright="-24000" contrast="4000"/>
                    </a14:imgEffect>
                  </a14:imgLayer>
                </a14:imgProps>
              </a:ext>
              <a:ext uri="{28A0092B-C50C-407E-A947-70E740481C1C}">
                <a14:useLocalDpi xmlns:a14="http://schemas.microsoft.com/office/drawing/2010/main" val="0"/>
              </a:ext>
            </a:extLst>
          </a:blip>
          <a:stretch>
            <a:fillRect/>
          </a:stretch>
        </p:blipFill>
        <p:spPr>
          <a:xfrm>
            <a:off x="0" y="0"/>
            <a:ext cx="12210185" cy="6858000"/>
          </a:xfrm>
          <a:prstGeom prst="rect">
            <a:avLst/>
          </a:prstGeom>
        </p:spPr>
      </p:pic>
      <p:grpSp>
        <p:nvGrpSpPr>
          <p:cNvPr id="7" name="Group 6">
            <a:extLst>
              <a:ext uri="{FF2B5EF4-FFF2-40B4-BE49-F238E27FC236}">
                <a16:creationId xmlns:a16="http://schemas.microsoft.com/office/drawing/2014/main" id="{029D7E6C-46CF-21D3-0190-43ADA459A8D5}"/>
              </a:ext>
            </a:extLst>
          </p:cNvPr>
          <p:cNvGrpSpPr/>
          <p:nvPr/>
        </p:nvGrpSpPr>
        <p:grpSpPr>
          <a:xfrm>
            <a:off x="1671708" y="101245"/>
            <a:ext cx="9149130" cy="1074597"/>
            <a:chOff x="1747470" y="2816068"/>
            <a:chExt cx="9149130" cy="1074597"/>
          </a:xfrm>
        </p:grpSpPr>
        <p:grpSp>
          <p:nvGrpSpPr>
            <p:cNvPr id="8" name="Group 7">
              <a:extLst>
                <a:ext uri="{FF2B5EF4-FFF2-40B4-BE49-F238E27FC236}">
                  <a16:creationId xmlns:a16="http://schemas.microsoft.com/office/drawing/2014/main" id="{35A6FC8D-0B69-101C-77FC-CD88FDCD8770}"/>
                </a:ext>
              </a:extLst>
            </p:cNvPr>
            <p:cNvGrpSpPr/>
            <p:nvPr/>
          </p:nvGrpSpPr>
          <p:grpSpPr>
            <a:xfrm>
              <a:off x="1747470" y="2967335"/>
              <a:ext cx="9149130" cy="923330"/>
              <a:chOff x="1747470" y="2967335"/>
              <a:chExt cx="9149130" cy="923330"/>
            </a:xfrm>
          </p:grpSpPr>
          <p:sp>
            <p:nvSpPr>
              <p:cNvPr id="11" name="TextBox 10">
                <a:extLst>
                  <a:ext uri="{FF2B5EF4-FFF2-40B4-BE49-F238E27FC236}">
                    <a16:creationId xmlns:a16="http://schemas.microsoft.com/office/drawing/2014/main" id="{A0919865-9FEC-17CB-0FB1-569EDECE12A5}"/>
                  </a:ext>
                </a:extLst>
              </p:cNvPr>
              <p:cNvSpPr txBox="1"/>
              <p:nvPr/>
            </p:nvSpPr>
            <p:spPr>
              <a:xfrm>
                <a:off x="1747470" y="2967335"/>
                <a:ext cx="9149130" cy="923330"/>
              </a:xfrm>
              <a:prstGeom prst="rect">
                <a:avLst/>
              </a:prstGeom>
              <a:solidFill>
                <a:schemeClr val="tx1">
                  <a:alpha val="57000"/>
                </a:schemeClr>
              </a:solidFill>
              <a:ln>
                <a:noFill/>
              </a:ln>
              <a:effectLst>
                <a:glow>
                  <a:srgbClr val="A52BF5"/>
                </a:glow>
                <a:reflection endPos="0" dist="50800" dir="5400000" sy="-100000" algn="bl" rotWithShape="0"/>
                <a:softEdge rad="0"/>
              </a:effectLst>
            </p:spPr>
            <p:txBody>
              <a:bodyPr wrap="square" rtlCol="0">
                <a:spAutoFit/>
              </a:bodyPr>
              <a:lstStyle/>
              <a:p>
                <a:r>
                  <a:rPr lang="fr-FR" sz="5400" dirty="0">
                    <a:solidFill>
                      <a:srgbClr val="A52BF5"/>
                    </a:solidFill>
                    <a:latin typeface="Arial Black" panose="020B0A04020102020204" pitchFamily="34" charset="0"/>
                  </a:rPr>
                  <a:t>La détection</a:t>
                </a:r>
                <a:r>
                  <a:rPr lang="fr-FR" sz="5400" dirty="0">
                    <a:solidFill>
                      <a:schemeClr val="bg1"/>
                    </a:solidFill>
                    <a:latin typeface="Arial Black" panose="020B0A04020102020204" pitchFamily="34" charset="0"/>
                  </a:rPr>
                  <a:t> </a:t>
                </a:r>
                <a:r>
                  <a:rPr lang="fr-FR" sz="5400" dirty="0">
                    <a:solidFill>
                      <a:srgbClr val="A52BF5"/>
                    </a:solidFill>
                    <a:latin typeface="Arial Black" panose="020B0A04020102020204" pitchFamily="34" charset="0"/>
                  </a:rPr>
                  <a:t>des objets</a:t>
                </a:r>
              </a:p>
            </p:txBody>
          </p:sp>
          <p:sp>
            <p:nvSpPr>
              <p:cNvPr id="13" name="Rectangle 12">
                <a:extLst>
                  <a:ext uri="{FF2B5EF4-FFF2-40B4-BE49-F238E27FC236}">
                    <a16:creationId xmlns:a16="http://schemas.microsoft.com/office/drawing/2014/main" id="{B23D9A0F-0F0E-233E-86C5-0B034E14A985}"/>
                  </a:ext>
                </a:extLst>
              </p:cNvPr>
              <p:cNvSpPr/>
              <p:nvPr/>
            </p:nvSpPr>
            <p:spPr>
              <a:xfrm>
                <a:off x="1822451" y="3077678"/>
                <a:ext cx="490456" cy="699891"/>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9" name="TextBox 8">
              <a:extLst>
                <a:ext uri="{FF2B5EF4-FFF2-40B4-BE49-F238E27FC236}">
                  <a16:creationId xmlns:a16="http://schemas.microsoft.com/office/drawing/2014/main" id="{DB788A39-F507-1314-4252-1C72136123F5}"/>
                </a:ext>
              </a:extLst>
            </p:cNvPr>
            <p:cNvSpPr txBox="1"/>
            <p:nvPr/>
          </p:nvSpPr>
          <p:spPr>
            <a:xfrm>
              <a:off x="1982141" y="2816068"/>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L , 99%</a:t>
              </a:r>
            </a:p>
          </p:txBody>
        </p:sp>
      </p:grpSp>
      <p:grpSp>
        <p:nvGrpSpPr>
          <p:cNvPr id="18" name="Group 17">
            <a:extLst>
              <a:ext uri="{FF2B5EF4-FFF2-40B4-BE49-F238E27FC236}">
                <a16:creationId xmlns:a16="http://schemas.microsoft.com/office/drawing/2014/main" id="{B854261A-D1F3-7D88-B6DA-CF26686CDC66}"/>
              </a:ext>
            </a:extLst>
          </p:cNvPr>
          <p:cNvGrpSpPr/>
          <p:nvPr/>
        </p:nvGrpSpPr>
        <p:grpSpPr>
          <a:xfrm>
            <a:off x="7158004" y="248825"/>
            <a:ext cx="1190922" cy="712831"/>
            <a:chOff x="7434792" y="2273676"/>
            <a:chExt cx="1190922" cy="712831"/>
          </a:xfrm>
        </p:grpSpPr>
        <p:sp>
          <p:nvSpPr>
            <p:cNvPr id="19" name="Rectangle 18">
              <a:extLst>
                <a:ext uri="{FF2B5EF4-FFF2-40B4-BE49-F238E27FC236}">
                  <a16:creationId xmlns:a16="http://schemas.microsoft.com/office/drawing/2014/main" id="{5BED32ED-3286-AA7A-568A-7DDF73D757C5}"/>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1" name="TextBox 20">
              <a:extLst>
                <a:ext uri="{FF2B5EF4-FFF2-40B4-BE49-F238E27FC236}">
                  <a16:creationId xmlns:a16="http://schemas.microsoft.com/office/drawing/2014/main" id="{83E93C27-E300-C232-42ED-440C49CBA93B}"/>
                </a:ext>
              </a:extLst>
            </p:cNvPr>
            <p:cNvSpPr txBox="1"/>
            <p:nvPr/>
          </p:nvSpPr>
          <p:spPr>
            <a:xfrm>
              <a:off x="7576702" y="2273676"/>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sp>
        <p:nvSpPr>
          <p:cNvPr id="49" name="Rectangle 48">
            <a:extLst>
              <a:ext uri="{FF2B5EF4-FFF2-40B4-BE49-F238E27FC236}">
                <a16:creationId xmlns:a16="http://schemas.microsoft.com/office/drawing/2014/main" id="{EAFBCE36-7DE9-F382-F02D-3D2639272D79}"/>
              </a:ext>
            </a:extLst>
          </p:cNvPr>
          <p:cNvSpPr/>
          <p:nvPr/>
        </p:nvSpPr>
        <p:spPr>
          <a:xfrm>
            <a:off x="0" y="1266065"/>
            <a:ext cx="12191999" cy="5601302"/>
          </a:xfrm>
          <a:prstGeom prst="rect">
            <a:avLst/>
          </a:prstGeom>
          <a:solidFill>
            <a:schemeClr val="tx1">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3" name="Group 22">
            <a:extLst>
              <a:ext uri="{FF2B5EF4-FFF2-40B4-BE49-F238E27FC236}">
                <a16:creationId xmlns:a16="http://schemas.microsoft.com/office/drawing/2014/main" id="{5EE104FF-F392-FACC-04AC-5AC7980FA2B0}"/>
              </a:ext>
            </a:extLst>
          </p:cNvPr>
          <p:cNvGrpSpPr/>
          <p:nvPr/>
        </p:nvGrpSpPr>
        <p:grpSpPr>
          <a:xfrm>
            <a:off x="5568329" y="254488"/>
            <a:ext cx="1219215" cy="707168"/>
            <a:chOff x="5648324" y="2990649"/>
            <a:chExt cx="1219215" cy="707168"/>
          </a:xfrm>
        </p:grpSpPr>
        <p:sp>
          <p:nvSpPr>
            <p:cNvPr id="25" name="Rectangle 24">
              <a:extLst>
                <a:ext uri="{FF2B5EF4-FFF2-40B4-BE49-F238E27FC236}">
                  <a16:creationId xmlns:a16="http://schemas.microsoft.com/office/drawing/2014/main" id="{7676A949-76D5-ADB5-6791-6B43EEF8BD47}"/>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6" name="TextBox 25">
              <a:extLst>
                <a:ext uri="{FF2B5EF4-FFF2-40B4-BE49-F238E27FC236}">
                  <a16:creationId xmlns:a16="http://schemas.microsoft.com/office/drawing/2014/main" id="{9916F746-B9CD-7799-5F4D-C3EE18BBCD3C}"/>
                </a:ext>
              </a:extLst>
            </p:cNvPr>
            <p:cNvSpPr txBox="1"/>
            <p:nvPr/>
          </p:nvSpPr>
          <p:spPr>
            <a:xfrm>
              <a:off x="5818527" y="2990649"/>
              <a:ext cx="104901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29" name="Graphic 28" descr="Magnifying glass">
            <a:extLst>
              <a:ext uri="{FF2B5EF4-FFF2-40B4-BE49-F238E27FC236}">
                <a16:creationId xmlns:a16="http://schemas.microsoft.com/office/drawing/2014/main" id="{A7E6847F-0ED7-8F71-D4D4-1EF964A1F7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81652" y="101245"/>
            <a:ext cx="1423907" cy="1423907"/>
          </a:xfrm>
          <a:prstGeom prst="rect">
            <a:avLst/>
          </a:prstGeom>
        </p:spPr>
      </p:pic>
      <p:grpSp>
        <p:nvGrpSpPr>
          <p:cNvPr id="34" name="Group 33">
            <a:extLst>
              <a:ext uri="{FF2B5EF4-FFF2-40B4-BE49-F238E27FC236}">
                <a16:creationId xmlns:a16="http://schemas.microsoft.com/office/drawing/2014/main" id="{919FE053-E3DE-3592-8122-291A82EA3DD0}"/>
              </a:ext>
            </a:extLst>
          </p:cNvPr>
          <p:cNvGrpSpPr/>
          <p:nvPr/>
        </p:nvGrpSpPr>
        <p:grpSpPr>
          <a:xfrm>
            <a:off x="3810437" y="156419"/>
            <a:ext cx="1092675" cy="826575"/>
            <a:chOff x="3886199" y="2871242"/>
            <a:chExt cx="1092675" cy="826575"/>
          </a:xfrm>
        </p:grpSpPr>
        <p:sp>
          <p:nvSpPr>
            <p:cNvPr id="35" name="TextBox 34">
              <a:extLst>
                <a:ext uri="{FF2B5EF4-FFF2-40B4-BE49-F238E27FC236}">
                  <a16:creationId xmlns:a16="http://schemas.microsoft.com/office/drawing/2014/main" id="{234EEAC7-3690-5D3B-18E4-4A1A195BF393}"/>
                </a:ext>
              </a:extLst>
            </p:cNvPr>
            <p:cNvSpPr txBox="1"/>
            <p:nvPr/>
          </p:nvSpPr>
          <p:spPr>
            <a:xfrm>
              <a:off x="4000982" y="2871242"/>
              <a:ext cx="977892" cy="261610"/>
            </a:xfrm>
            <a:prstGeom prst="rect">
              <a:avLst/>
            </a:prstGeom>
            <a:no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36" name="Rectangle 35">
              <a:extLst>
                <a:ext uri="{FF2B5EF4-FFF2-40B4-BE49-F238E27FC236}">
                  <a16:creationId xmlns:a16="http://schemas.microsoft.com/office/drawing/2014/main" id="{7133A9CC-4E2E-1707-BBE9-40199EFA64E7}"/>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grpSp>
        <p:nvGrpSpPr>
          <p:cNvPr id="37" name="Group 36">
            <a:extLst>
              <a:ext uri="{FF2B5EF4-FFF2-40B4-BE49-F238E27FC236}">
                <a16:creationId xmlns:a16="http://schemas.microsoft.com/office/drawing/2014/main" id="{4A5892E3-FA4A-476F-A558-34F44BFB9E33}"/>
              </a:ext>
            </a:extLst>
          </p:cNvPr>
          <p:cNvGrpSpPr/>
          <p:nvPr/>
        </p:nvGrpSpPr>
        <p:grpSpPr>
          <a:xfrm>
            <a:off x="10176257" y="215501"/>
            <a:ext cx="1165055" cy="767493"/>
            <a:chOff x="10257367" y="2930324"/>
            <a:chExt cx="1165055" cy="767493"/>
          </a:xfrm>
        </p:grpSpPr>
        <p:sp>
          <p:nvSpPr>
            <p:cNvPr id="38" name="TextBox 37">
              <a:extLst>
                <a:ext uri="{FF2B5EF4-FFF2-40B4-BE49-F238E27FC236}">
                  <a16:creationId xmlns:a16="http://schemas.microsoft.com/office/drawing/2014/main" id="{FECCB38A-69C5-4904-8C5B-EB7570A42F86}"/>
                </a:ext>
              </a:extLst>
            </p:cNvPr>
            <p:cNvSpPr txBox="1"/>
            <p:nvPr/>
          </p:nvSpPr>
          <p:spPr>
            <a:xfrm>
              <a:off x="10444530" y="2930324"/>
              <a:ext cx="977892" cy="261610"/>
            </a:xfrm>
            <a:prstGeom prst="rect">
              <a:avLst/>
            </a:prstGeom>
            <a:solidFill>
              <a:schemeClr val="tx1">
                <a:alpha val="57000"/>
              </a:schemeClr>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S , 99%</a:t>
              </a:r>
            </a:p>
          </p:txBody>
        </p:sp>
        <p:sp>
          <p:nvSpPr>
            <p:cNvPr id="39" name="Rectangle 38">
              <a:extLst>
                <a:ext uri="{FF2B5EF4-FFF2-40B4-BE49-F238E27FC236}">
                  <a16:creationId xmlns:a16="http://schemas.microsoft.com/office/drawing/2014/main" id="{F3D831A4-C732-C93B-1007-7B1B82C486E4}"/>
                </a:ext>
              </a:extLst>
            </p:cNvPr>
            <p:cNvSpPr/>
            <p:nvPr/>
          </p:nvSpPr>
          <p:spPr>
            <a:xfrm>
              <a:off x="10257367" y="3202517"/>
              <a:ext cx="423334" cy="495300"/>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50" name="Rectangle: Top Corners Rounded 49">
            <a:extLst>
              <a:ext uri="{FF2B5EF4-FFF2-40B4-BE49-F238E27FC236}">
                <a16:creationId xmlns:a16="http://schemas.microsoft.com/office/drawing/2014/main" id="{A6719D2D-37E7-F462-3A9C-E460868B1CCF}"/>
              </a:ext>
            </a:extLst>
          </p:cNvPr>
          <p:cNvSpPr/>
          <p:nvPr/>
        </p:nvSpPr>
        <p:spPr>
          <a:xfrm>
            <a:off x="3101402" y="1426266"/>
            <a:ext cx="3806469" cy="459607"/>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t>Domaine d'intervention :   </a:t>
            </a:r>
          </a:p>
        </p:txBody>
      </p:sp>
      <p:sp>
        <p:nvSpPr>
          <p:cNvPr id="15" name="Rectangle: Top Corners Rounded 14">
            <a:extLst>
              <a:ext uri="{FF2B5EF4-FFF2-40B4-BE49-F238E27FC236}">
                <a16:creationId xmlns:a16="http://schemas.microsoft.com/office/drawing/2014/main" id="{95FC1598-D72F-0A87-8EA1-748805A57102}"/>
              </a:ext>
            </a:extLst>
          </p:cNvPr>
          <p:cNvSpPr/>
          <p:nvPr/>
        </p:nvSpPr>
        <p:spPr>
          <a:xfrm>
            <a:off x="2962727" y="6190338"/>
            <a:ext cx="6266547" cy="667662"/>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Navigation|| Manipulation d'objets</a:t>
            </a:r>
            <a:endParaRPr lang="fr-FR" sz="3200" b="1" dirty="0"/>
          </a:p>
        </p:txBody>
      </p:sp>
      <p:sp>
        <p:nvSpPr>
          <p:cNvPr id="2" name="Rectangle: Top Corners Rounded 1">
            <a:extLst>
              <a:ext uri="{FF2B5EF4-FFF2-40B4-BE49-F238E27FC236}">
                <a16:creationId xmlns:a16="http://schemas.microsoft.com/office/drawing/2014/main" id="{D2D2E4AB-999B-95C1-0373-2508A31FCCF8}"/>
              </a:ext>
            </a:extLst>
          </p:cNvPr>
          <p:cNvSpPr/>
          <p:nvPr/>
        </p:nvSpPr>
        <p:spPr>
          <a:xfrm>
            <a:off x="6939182" y="1426266"/>
            <a:ext cx="4726638" cy="459607"/>
          </a:xfrm>
          <a:prstGeom prst="round2SameRect">
            <a:avLst>
              <a:gd name="adj1" fmla="val 50000"/>
              <a:gd name="adj2"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b="1" dirty="0">
                <a:solidFill>
                  <a:srgbClr val="00B050"/>
                </a:solidFill>
              </a:rPr>
              <a:t>R</a:t>
            </a:r>
            <a:r>
              <a:rPr lang="fr-FR" sz="2400" b="1" dirty="0"/>
              <a:t>obotique et </a:t>
            </a:r>
            <a:r>
              <a:rPr lang="fr-FR" sz="2400" b="1" dirty="0">
                <a:solidFill>
                  <a:srgbClr val="00B050"/>
                </a:solidFill>
              </a:rPr>
              <a:t>v</a:t>
            </a:r>
            <a:r>
              <a:rPr lang="fr-FR" sz="2400" b="1" dirty="0"/>
              <a:t>éhicules </a:t>
            </a:r>
            <a:r>
              <a:rPr lang="fr-FR" sz="2400" b="1" dirty="0">
                <a:solidFill>
                  <a:srgbClr val="00B050"/>
                </a:solidFill>
              </a:rPr>
              <a:t>a</a:t>
            </a:r>
            <a:r>
              <a:rPr lang="fr-FR" sz="2400" b="1" dirty="0"/>
              <a:t>utonomes</a:t>
            </a:r>
            <a:endParaRPr lang="fr-FR" sz="2400" dirty="0"/>
          </a:p>
        </p:txBody>
      </p:sp>
      <p:pic>
        <p:nvPicPr>
          <p:cNvPr id="5" name="Picture 4">
            <a:extLst>
              <a:ext uri="{FF2B5EF4-FFF2-40B4-BE49-F238E27FC236}">
                <a16:creationId xmlns:a16="http://schemas.microsoft.com/office/drawing/2014/main" id="{35A511FE-2CDD-93D6-55E4-B8F9DFB57DC4}"/>
              </a:ext>
            </a:extLst>
          </p:cNvPr>
          <p:cNvPicPr>
            <a:picLocks noChangeAspect="1"/>
          </p:cNvPicPr>
          <p:nvPr/>
        </p:nvPicPr>
        <p:blipFill>
          <a:blip r:embed="rId7">
            <a:extLst>
              <a:ext uri="{BEBA8EAE-BF5A-486C-A8C5-ECC9F3942E4B}">
                <a14:imgProps xmlns:a14="http://schemas.microsoft.com/office/drawing/2010/main">
                  <a14:imgLayer r:embed="rId8">
                    <a14:imgEffect>
                      <a14:artisticTexturizer/>
                    </a14:imgEffect>
                  </a14:imgLayer>
                </a14:imgProps>
              </a:ext>
              <a:ext uri="{28A0092B-C50C-407E-A947-70E740481C1C}">
                <a14:useLocalDpi xmlns:a14="http://schemas.microsoft.com/office/drawing/2010/main" val="0"/>
              </a:ext>
            </a:extLst>
          </a:blip>
          <a:stretch>
            <a:fillRect/>
          </a:stretch>
        </p:blipFill>
        <p:spPr>
          <a:xfrm>
            <a:off x="812712" y="2122586"/>
            <a:ext cx="4857786" cy="3241054"/>
          </a:xfrm>
          <a:prstGeom prst="rect">
            <a:avLst/>
          </a:prstGeom>
        </p:spPr>
      </p:pic>
      <p:pic>
        <p:nvPicPr>
          <p:cNvPr id="14" name="Picture 13">
            <a:extLst>
              <a:ext uri="{FF2B5EF4-FFF2-40B4-BE49-F238E27FC236}">
                <a16:creationId xmlns:a16="http://schemas.microsoft.com/office/drawing/2014/main" id="{5CA4F38F-678A-605B-82D9-5F6260CFA239}"/>
              </a:ext>
            </a:extLst>
          </p:cNvPr>
          <p:cNvPicPr>
            <a:picLocks noChangeAspect="1"/>
          </p:cNvPicPr>
          <p:nvPr/>
        </p:nvPicPr>
        <p:blipFill rotWithShape="1">
          <a:blip r:embed="rId9">
            <a:extLst>
              <a:ext uri="{BEBA8EAE-BF5A-486C-A8C5-ECC9F3942E4B}">
                <a14:imgProps xmlns:a14="http://schemas.microsoft.com/office/drawing/2010/main">
                  <a14:imgLayer r:embed="rId10">
                    <a14:imgEffect>
                      <a14:artisticTexturizer/>
                    </a14:imgEffect>
                  </a14:imgLayer>
                </a14:imgProps>
              </a:ext>
              <a:ext uri="{28A0092B-C50C-407E-A947-70E740481C1C}">
                <a14:useLocalDpi xmlns:a14="http://schemas.microsoft.com/office/drawing/2010/main" val="0"/>
              </a:ext>
            </a:extLst>
          </a:blip>
          <a:srcRect l="7764" r="7873"/>
          <a:stretch/>
        </p:blipFill>
        <p:spPr>
          <a:xfrm>
            <a:off x="6095999" y="2147814"/>
            <a:ext cx="5002462" cy="3332492"/>
          </a:xfrm>
          <a:prstGeom prst="rect">
            <a:avLst/>
          </a:prstGeom>
        </p:spPr>
      </p:pic>
      <p:sp>
        <p:nvSpPr>
          <p:cNvPr id="16" name="Rectangle: Top Corners Rounded 15">
            <a:extLst>
              <a:ext uri="{FF2B5EF4-FFF2-40B4-BE49-F238E27FC236}">
                <a16:creationId xmlns:a16="http://schemas.microsoft.com/office/drawing/2014/main" id="{BD51919C-3571-132F-A534-9633B735117E}"/>
              </a:ext>
            </a:extLst>
          </p:cNvPr>
          <p:cNvSpPr/>
          <p:nvPr/>
        </p:nvSpPr>
        <p:spPr>
          <a:xfrm>
            <a:off x="-7405944" y="5944456"/>
            <a:ext cx="6757770" cy="913544"/>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sz="3200" dirty="0"/>
              <a:t>Surveillance vidéo|| Contrôle d'accès</a:t>
            </a:r>
            <a:endParaRPr lang="fr-FR" sz="3200" b="1" dirty="0"/>
          </a:p>
        </p:txBody>
      </p:sp>
      <p:pic>
        <p:nvPicPr>
          <p:cNvPr id="17" name="Picture 2">
            <a:extLst>
              <a:ext uri="{FF2B5EF4-FFF2-40B4-BE49-F238E27FC236}">
                <a16:creationId xmlns:a16="http://schemas.microsoft.com/office/drawing/2014/main" id="{17A1FFFD-840E-DC8D-F8DF-E0C5FB42A51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artisticTexturizer/>
                    </a14:imgEffect>
                  </a14:imgLayer>
                </a14:imgProps>
              </a:ext>
              <a:ext uri="{28A0092B-C50C-407E-A947-70E740481C1C}">
                <a14:useLocalDpi xmlns:a14="http://schemas.microsoft.com/office/drawing/2010/main" val="0"/>
              </a:ext>
            </a:extLst>
          </a:blip>
          <a:srcRect l="2556" t="2231" r="1937" b="3038"/>
          <a:stretch/>
        </p:blipFill>
        <p:spPr bwMode="auto">
          <a:xfrm>
            <a:off x="12661674" y="2193284"/>
            <a:ext cx="3708563" cy="24714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77326EE-E33A-4097-8C0C-347473A8729A}"/>
              </a:ext>
            </a:extLst>
          </p:cNvPr>
          <p:cNvPicPr>
            <a:picLocks noChangeAspect="1"/>
          </p:cNvPicPr>
          <p:nvPr/>
        </p:nvPicPr>
        <p:blipFill>
          <a:blip r:embed="rId13">
            <a:extLst>
              <a:ext uri="{BEBA8EAE-BF5A-486C-A8C5-ECC9F3942E4B}">
                <a14:imgProps xmlns:a14="http://schemas.microsoft.com/office/drawing/2010/main">
                  <a14:imgLayer r:embed="rId14">
                    <a14:imgEffect>
                      <a14:artisticTexturizer/>
                    </a14:imgEffect>
                  </a14:imgLayer>
                </a14:imgProps>
              </a:ext>
              <a:ext uri="{28A0092B-C50C-407E-A947-70E740481C1C}">
                <a14:useLocalDpi xmlns:a14="http://schemas.microsoft.com/office/drawing/2010/main" val="0"/>
              </a:ext>
            </a:extLst>
          </a:blip>
          <a:stretch>
            <a:fillRect/>
          </a:stretch>
        </p:blipFill>
        <p:spPr>
          <a:xfrm>
            <a:off x="3802390" y="7251975"/>
            <a:ext cx="3600842" cy="2532796"/>
          </a:xfrm>
          <a:prstGeom prst="rect">
            <a:avLst/>
          </a:prstGeom>
        </p:spPr>
      </p:pic>
      <p:pic>
        <p:nvPicPr>
          <p:cNvPr id="24" name="Picture 23">
            <a:extLst>
              <a:ext uri="{FF2B5EF4-FFF2-40B4-BE49-F238E27FC236}">
                <a16:creationId xmlns:a16="http://schemas.microsoft.com/office/drawing/2014/main" id="{756E3BDF-C089-FDFD-288A-D37C8415DB2D}"/>
              </a:ext>
            </a:extLst>
          </p:cNvPr>
          <p:cNvPicPr>
            <a:picLocks noChangeAspect="1"/>
          </p:cNvPicPr>
          <p:nvPr/>
        </p:nvPicPr>
        <p:blipFill rotWithShape="1">
          <a:blip r:embed="rId15">
            <a:extLst>
              <a:ext uri="{BEBA8EAE-BF5A-486C-A8C5-ECC9F3942E4B}">
                <a14:imgProps xmlns:a14="http://schemas.microsoft.com/office/drawing/2010/main">
                  <a14:imgLayer r:embed="rId16">
                    <a14:imgEffect>
                      <a14:artisticTexturizer/>
                    </a14:imgEffect>
                    <a14:imgEffect>
                      <a14:brightnessContrast contrast="-40000"/>
                    </a14:imgEffect>
                  </a14:imgLayer>
                </a14:imgProps>
              </a:ext>
              <a:ext uri="{28A0092B-C50C-407E-A947-70E740481C1C}">
                <a14:useLocalDpi xmlns:a14="http://schemas.microsoft.com/office/drawing/2010/main" val="0"/>
              </a:ext>
            </a:extLst>
          </a:blip>
          <a:srcRect r="31952" b="6806"/>
          <a:stretch/>
        </p:blipFill>
        <p:spPr>
          <a:xfrm>
            <a:off x="8641064" y="-2869883"/>
            <a:ext cx="2857107" cy="2752292"/>
          </a:xfrm>
          <a:prstGeom prst="rect">
            <a:avLst/>
          </a:prstGeom>
        </p:spPr>
      </p:pic>
      <p:pic>
        <p:nvPicPr>
          <p:cNvPr id="27" name="Graphic 26" descr="Robot">
            <a:extLst>
              <a:ext uri="{FF2B5EF4-FFF2-40B4-BE49-F238E27FC236}">
                <a16:creationId xmlns:a16="http://schemas.microsoft.com/office/drawing/2014/main" id="{0D8AC2C1-C879-2810-BA90-4210E6EFCE4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588785" y="1325794"/>
            <a:ext cx="564763" cy="564763"/>
          </a:xfrm>
          <a:prstGeom prst="rect">
            <a:avLst/>
          </a:prstGeom>
        </p:spPr>
      </p:pic>
    </p:spTree>
    <p:extLst>
      <p:ext uri="{BB962C8B-B14F-4D97-AF65-F5344CB8AC3E}">
        <p14:creationId xmlns:p14="http://schemas.microsoft.com/office/powerpoint/2010/main" val="912446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Untitled design">
            <a:hlinkClick r:id="" action="ppaction://media"/>
            <a:extLst>
              <a:ext uri="{FF2B5EF4-FFF2-40B4-BE49-F238E27FC236}">
                <a16:creationId xmlns:a16="http://schemas.microsoft.com/office/drawing/2014/main" id="{157D4550-5C7A-3E83-4CF5-4FF89424C6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13" y="0"/>
            <a:ext cx="12263614" cy="6898283"/>
          </a:xfrm>
          <a:prstGeom prst="rect">
            <a:avLst/>
          </a:prstGeom>
        </p:spPr>
      </p:pic>
    </p:spTree>
    <p:extLst>
      <p:ext uri="{BB962C8B-B14F-4D97-AF65-F5344CB8AC3E}">
        <p14:creationId xmlns:p14="http://schemas.microsoft.com/office/powerpoint/2010/main" val="99002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8227">
        <p159:morph option="byObject"/>
      </p:transition>
    </mc:Choice>
    <mc:Fallback xmlns="">
      <p:transition spd="slow" advTm="282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3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16" objId="3"/>
        <p14:stopEvt time="26397" objId="3"/>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02">
            <a:extLst>
              <a:ext uri="{FF2B5EF4-FFF2-40B4-BE49-F238E27FC236}">
                <a16:creationId xmlns:a16="http://schemas.microsoft.com/office/drawing/2014/main" id="{A0FCC584-868E-41A0-8F7B-5C4C6C8FE401}"/>
              </a:ext>
            </a:extLst>
          </p:cNvPr>
          <p:cNvSpPr txBox="1"/>
          <p:nvPr/>
        </p:nvSpPr>
        <p:spPr>
          <a:xfrm>
            <a:off x="2612706" y="178156"/>
            <a:ext cx="6966588" cy="1015663"/>
          </a:xfrm>
          <a:prstGeom prst="rect">
            <a:avLst/>
          </a:prstGeom>
          <a:noFill/>
        </p:spPr>
        <p:txBody>
          <a:bodyPr wrap="square" rtlCol="0">
            <a:spAutoFit/>
          </a:bodyPr>
          <a:lstStyle/>
          <a:p>
            <a:pPr algn="ctr"/>
            <a:r>
              <a:rPr lang="fr-FR" sz="2000" b="1" dirty="0">
                <a:latin typeface="Comic Sans MS" panose="030F0702030302020204" pitchFamily="66" charset="0"/>
              </a:rPr>
              <a:t>Université Hassan I</a:t>
            </a:r>
          </a:p>
          <a:p>
            <a:pPr algn="ctr"/>
            <a:r>
              <a:rPr lang="fr-FR" sz="2000" b="1" dirty="0">
                <a:latin typeface="Comic Sans MS" panose="030F0702030302020204" pitchFamily="66" charset="0"/>
              </a:rPr>
              <a:t>Faculté des Sciences et Techniques</a:t>
            </a:r>
          </a:p>
          <a:p>
            <a:pPr algn="ctr"/>
            <a:r>
              <a:rPr lang="fr-FR" sz="2000" b="1" dirty="0">
                <a:latin typeface="Comic Sans MS" panose="030F0702030302020204" pitchFamily="66" charset="0"/>
              </a:rPr>
              <a:t>Département informatique</a:t>
            </a:r>
          </a:p>
        </p:txBody>
      </p:sp>
      <p:pic>
        <p:nvPicPr>
          <p:cNvPr id="27" name="Image 26">
            <a:extLst>
              <a:ext uri="{FF2B5EF4-FFF2-40B4-BE49-F238E27FC236}">
                <a16:creationId xmlns:a16="http://schemas.microsoft.com/office/drawing/2014/main" id="{1EC68E5A-CB48-4EA2-8130-CFB59325CA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5661" y="1645622"/>
            <a:ext cx="505280" cy="505280"/>
          </a:xfrm>
          <a:prstGeom prst="rect">
            <a:avLst/>
          </a:prstGeom>
        </p:spPr>
      </p:pic>
      <p:pic>
        <p:nvPicPr>
          <p:cNvPr id="6" name="Picture 5">
            <a:extLst>
              <a:ext uri="{FF2B5EF4-FFF2-40B4-BE49-F238E27FC236}">
                <a16:creationId xmlns:a16="http://schemas.microsoft.com/office/drawing/2014/main" id="{FE02664A-0A9D-11BF-46EA-76C5BE63DF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664921" cy="1586429"/>
          </a:xfrm>
          <a:prstGeom prst="rect">
            <a:avLst/>
          </a:prstGeom>
        </p:spPr>
      </p:pic>
      <p:pic>
        <p:nvPicPr>
          <p:cNvPr id="8" name="Picture 7">
            <a:extLst>
              <a:ext uri="{FF2B5EF4-FFF2-40B4-BE49-F238E27FC236}">
                <a16:creationId xmlns:a16="http://schemas.microsoft.com/office/drawing/2014/main" id="{2B1635FB-1D86-6917-76ED-B067D8953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275" y="0"/>
            <a:ext cx="1594725" cy="1610157"/>
          </a:xfrm>
          <a:prstGeom prst="rect">
            <a:avLst/>
          </a:prstGeom>
        </p:spPr>
      </p:pic>
      <p:sp>
        <p:nvSpPr>
          <p:cNvPr id="30" name="ZoneTexte 30">
            <a:extLst>
              <a:ext uri="{FF2B5EF4-FFF2-40B4-BE49-F238E27FC236}">
                <a16:creationId xmlns:a16="http://schemas.microsoft.com/office/drawing/2014/main" id="{D5342312-1ED6-886D-D5AB-98D7812FCA5A}"/>
              </a:ext>
            </a:extLst>
          </p:cNvPr>
          <p:cNvSpPr txBox="1"/>
          <p:nvPr/>
        </p:nvSpPr>
        <p:spPr>
          <a:xfrm>
            <a:off x="4287290" y="6457890"/>
            <a:ext cx="3050835" cy="400110"/>
          </a:xfrm>
          <a:prstGeom prst="rect">
            <a:avLst/>
          </a:prstGeom>
          <a:noFill/>
        </p:spPr>
        <p:txBody>
          <a:bodyPr wrap="none" rtlCol="0">
            <a:spAutoFit/>
          </a:bodyPr>
          <a:lstStyle/>
          <a:p>
            <a:r>
              <a:rPr lang="fr-FR" sz="2000" dirty="0">
                <a:latin typeface="Josefin Sans" panose="020B0604020202020204" charset="0"/>
              </a:rPr>
              <a:t>ANNEE ACADEMIQUE</a:t>
            </a:r>
            <a:r>
              <a:rPr lang="fr-FR" sz="2000" b="1" dirty="0">
                <a:latin typeface="Josefin Sans" panose="020B0604020202020204" charset="0"/>
              </a:rPr>
              <a:t>:</a:t>
            </a:r>
          </a:p>
        </p:txBody>
      </p:sp>
      <p:sp>
        <p:nvSpPr>
          <p:cNvPr id="35" name="Rectangle 34">
            <a:extLst>
              <a:ext uri="{FF2B5EF4-FFF2-40B4-BE49-F238E27FC236}">
                <a16:creationId xmlns:a16="http://schemas.microsoft.com/office/drawing/2014/main" id="{F3157EA5-DAC3-414F-6780-1059DEAF66E3}"/>
              </a:ext>
            </a:extLst>
          </p:cNvPr>
          <p:cNvSpPr/>
          <p:nvPr/>
        </p:nvSpPr>
        <p:spPr>
          <a:xfrm>
            <a:off x="7305608" y="6457889"/>
            <a:ext cx="1495316" cy="379387"/>
          </a:xfrm>
          <a:prstGeom prst="rect">
            <a:avLst/>
          </a:prstGeom>
        </p:spPr>
        <p:txBody>
          <a:bodyPr wrap="square">
            <a:spAutoFit/>
          </a:bodyPr>
          <a:lstStyle/>
          <a:p>
            <a:pPr marL="285750" indent="-285750">
              <a:buFont typeface="Wingdings" panose="05000000000000000000" pitchFamily="2" charset="2"/>
              <a:buChar char="q"/>
            </a:pPr>
            <a:r>
              <a:rPr lang="fr-FR" dirty="0"/>
              <a:t>2023-2024</a:t>
            </a:r>
            <a:endParaRPr lang="fr-FR" sz="2000" dirty="0"/>
          </a:p>
        </p:txBody>
      </p:sp>
      <p:sp>
        <p:nvSpPr>
          <p:cNvPr id="36" name="Rectangle 35">
            <a:extLst>
              <a:ext uri="{FF2B5EF4-FFF2-40B4-BE49-F238E27FC236}">
                <a16:creationId xmlns:a16="http://schemas.microsoft.com/office/drawing/2014/main" id="{4A6AEB43-CF36-A34C-A20C-8414B3FC72E3}"/>
              </a:ext>
            </a:extLst>
          </p:cNvPr>
          <p:cNvSpPr/>
          <p:nvPr/>
        </p:nvSpPr>
        <p:spPr>
          <a:xfrm>
            <a:off x="9390941" y="5227652"/>
            <a:ext cx="2419257" cy="400110"/>
          </a:xfrm>
          <a:prstGeom prst="rect">
            <a:avLst/>
          </a:prstGeom>
        </p:spPr>
        <p:txBody>
          <a:bodyPr wrap="square">
            <a:spAutoFit/>
          </a:bodyPr>
          <a:lstStyle/>
          <a:p>
            <a:pPr marL="285750" indent="-285750">
              <a:buFont typeface="Wingdings" panose="05000000000000000000" pitchFamily="2" charset="2"/>
              <a:buChar char="q"/>
            </a:pPr>
            <a:r>
              <a:rPr lang="fr-FR" sz="2000" dirty="0">
                <a:latin typeface="Calibri (Body)"/>
              </a:rPr>
              <a:t>Mr. </a:t>
            </a:r>
            <a:r>
              <a:rPr lang="fr-FR" sz="2000" dirty="0" err="1">
                <a:effectLst/>
                <a:latin typeface="Calibri (Body)"/>
                <a:ea typeface="Calibri" panose="020F0502020204030204" pitchFamily="34" charset="0"/>
              </a:rPr>
              <a:t>abdellah</a:t>
            </a:r>
            <a:r>
              <a:rPr lang="fr-FR" sz="2000" dirty="0">
                <a:effectLst/>
                <a:latin typeface="Calibri (Body)"/>
                <a:ea typeface="Calibri" panose="020F0502020204030204" pitchFamily="34" charset="0"/>
              </a:rPr>
              <a:t> </a:t>
            </a:r>
            <a:r>
              <a:rPr lang="fr-FR" sz="2000" dirty="0" err="1">
                <a:effectLst/>
                <a:latin typeface="Calibri (Body)"/>
                <a:ea typeface="Calibri" panose="020F0502020204030204" pitchFamily="34" charset="0"/>
              </a:rPr>
              <a:t>ezzati</a:t>
            </a:r>
            <a:endParaRPr lang="fr-FR" sz="2000" dirty="0">
              <a:latin typeface="Calibri (Body)"/>
            </a:endParaRPr>
          </a:p>
        </p:txBody>
      </p:sp>
      <p:sp>
        <p:nvSpPr>
          <p:cNvPr id="20" name="ZoneTexte 1">
            <a:extLst>
              <a:ext uri="{FF2B5EF4-FFF2-40B4-BE49-F238E27FC236}">
                <a16:creationId xmlns:a16="http://schemas.microsoft.com/office/drawing/2014/main" id="{30821FDB-1882-4FB7-B36B-EC7EB4F2BA13}"/>
              </a:ext>
            </a:extLst>
          </p:cNvPr>
          <p:cNvSpPr txBox="1"/>
          <p:nvPr/>
        </p:nvSpPr>
        <p:spPr>
          <a:xfrm>
            <a:off x="3207243" y="1698207"/>
            <a:ext cx="5716948" cy="400110"/>
          </a:xfrm>
          <a:prstGeom prst="rect">
            <a:avLst/>
          </a:prstGeom>
          <a:noFill/>
        </p:spPr>
        <p:txBody>
          <a:bodyPr wrap="square" rtlCol="0">
            <a:spAutoFit/>
          </a:bodyPr>
          <a:lstStyle/>
          <a:p>
            <a:pPr algn="ctr"/>
            <a:r>
              <a:rPr lang="fr-FR" sz="2000" dirty="0">
                <a:latin typeface="Bahnschrift" panose="020B0502040204020203" pitchFamily="34" charset="0"/>
              </a:rPr>
              <a:t>MASTER : RESEAU ET SYSTÈME INFORMATIQUE</a:t>
            </a:r>
          </a:p>
        </p:txBody>
      </p:sp>
      <p:sp>
        <p:nvSpPr>
          <p:cNvPr id="22" name="ZoneTexte 31">
            <a:extLst>
              <a:ext uri="{FF2B5EF4-FFF2-40B4-BE49-F238E27FC236}">
                <a16:creationId xmlns:a16="http://schemas.microsoft.com/office/drawing/2014/main" id="{EB74EC9C-B909-4183-9D5C-2A42BD0C67CE}"/>
              </a:ext>
            </a:extLst>
          </p:cNvPr>
          <p:cNvSpPr txBox="1"/>
          <p:nvPr/>
        </p:nvSpPr>
        <p:spPr>
          <a:xfrm>
            <a:off x="8800924" y="4815861"/>
            <a:ext cx="2036041" cy="400110"/>
          </a:xfrm>
          <a:prstGeom prst="rect">
            <a:avLst/>
          </a:prstGeom>
          <a:noFill/>
        </p:spPr>
        <p:txBody>
          <a:bodyPr wrap="square" rtlCol="0">
            <a:spAutoFit/>
          </a:bodyPr>
          <a:lstStyle/>
          <a:p>
            <a:r>
              <a:rPr lang="fr-FR" sz="2000" dirty="0">
                <a:latin typeface="Josefin Sans" panose="020B0604020202020204" charset="0"/>
              </a:rPr>
              <a:t>Encadré par :  </a:t>
            </a:r>
          </a:p>
        </p:txBody>
      </p:sp>
      <p:sp>
        <p:nvSpPr>
          <p:cNvPr id="25" name="ZoneTexte 30">
            <a:extLst>
              <a:ext uri="{FF2B5EF4-FFF2-40B4-BE49-F238E27FC236}">
                <a16:creationId xmlns:a16="http://schemas.microsoft.com/office/drawing/2014/main" id="{F81A676E-58FA-4483-8C76-1BBF731C7605}"/>
              </a:ext>
            </a:extLst>
          </p:cNvPr>
          <p:cNvSpPr txBox="1"/>
          <p:nvPr/>
        </p:nvSpPr>
        <p:spPr>
          <a:xfrm>
            <a:off x="981184" y="4789355"/>
            <a:ext cx="1614545" cy="400110"/>
          </a:xfrm>
          <a:prstGeom prst="rect">
            <a:avLst/>
          </a:prstGeom>
          <a:noFill/>
        </p:spPr>
        <p:txBody>
          <a:bodyPr wrap="none" rtlCol="0">
            <a:spAutoFit/>
          </a:bodyPr>
          <a:lstStyle/>
          <a:p>
            <a:r>
              <a:rPr lang="fr-FR" sz="2000" dirty="0">
                <a:latin typeface="Josefin Sans" panose="020B0604020202020204" charset="0"/>
              </a:rPr>
              <a:t>Réalisé par :</a:t>
            </a:r>
          </a:p>
        </p:txBody>
      </p:sp>
      <p:sp>
        <p:nvSpPr>
          <p:cNvPr id="26" name="Rectangle 25">
            <a:extLst>
              <a:ext uri="{FF2B5EF4-FFF2-40B4-BE49-F238E27FC236}">
                <a16:creationId xmlns:a16="http://schemas.microsoft.com/office/drawing/2014/main" id="{4BA749A1-28D4-4BED-A7AE-5B8C48EC23AD}"/>
              </a:ext>
            </a:extLst>
          </p:cNvPr>
          <p:cNvSpPr/>
          <p:nvPr/>
        </p:nvSpPr>
        <p:spPr>
          <a:xfrm>
            <a:off x="1209608" y="5144238"/>
            <a:ext cx="3381643" cy="400110"/>
          </a:xfrm>
          <a:prstGeom prst="rect">
            <a:avLst/>
          </a:prstGeom>
        </p:spPr>
        <p:txBody>
          <a:bodyPr wrap="square">
            <a:spAutoFit/>
          </a:bodyPr>
          <a:lstStyle/>
          <a:p>
            <a:pPr marL="285750" indent="-285750">
              <a:buFont typeface="Wingdings" panose="05000000000000000000" pitchFamily="2" charset="2"/>
              <a:buChar char="q"/>
            </a:pPr>
            <a:r>
              <a:rPr lang="fr-FR" sz="2000" dirty="0"/>
              <a:t>LAFRAOUZI Mouhssine</a:t>
            </a:r>
          </a:p>
        </p:txBody>
      </p:sp>
      <p:cxnSp>
        <p:nvCxnSpPr>
          <p:cNvPr id="5" name="Straight Connector 4">
            <a:extLst>
              <a:ext uri="{FF2B5EF4-FFF2-40B4-BE49-F238E27FC236}">
                <a16:creationId xmlns:a16="http://schemas.microsoft.com/office/drawing/2014/main" id="{4171F3E2-1A1F-DB02-5336-EEFF4D8E4A92}"/>
              </a:ext>
            </a:extLst>
          </p:cNvPr>
          <p:cNvCxnSpPr>
            <a:cxnSpLocks/>
          </p:cNvCxnSpPr>
          <p:nvPr/>
        </p:nvCxnSpPr>
        <p:spPr>
          <a:xfrm>
            <a:off x="8604173" y="5792146"/>
            <a:ext cx="3587827" cy="0"/>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17DB6237-F57E-910E-48EC-DC62717291E1}"/>
              </a:ext>
            </a:extLst>
          </p:cNvPr>
          <p:cNvCxnSpPr>
            <a:cxnSpLocks/>
          </p:cNvCxnSpPr>
          <p:nvPr/>
        </p:nvCxnSpPr>
        <p:spPr>
          <a:xfrm>
            <a:off x="8604172" y="4746989"/>
            <a:ext cx="3587827" cy="0"/>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92FAE353-F9C3-5375-F7C9-6373ED1AE793}"/>
              </a:ext>
            </a:extLst>
          </p:cNvPr>
          <p:cNvCxnSpPr>
            <a:cxnSpLocks/>
          </p:cNvCxnSpPr>
          <p:nvPr/>
        </p:nvCxnSpPr>
        <p:spPr>
          <a:xfrm>
            <a:off x="0" y="5757772"/>
            <a:ext cx="4287290" cy="0"/>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1F49F55A-92DA-4D03-06DD-4118586C48FB}"/>
              </a:ext>
            </a:extLst>
          </p:cNvPr>
          <p:cNvCxnSpPr>
            <a:cxnSpLocks/>
          </p:cNvCxnSpPr>
          <p:nvPr/>
        </p:nvCxnSpPr>
        <p:spPr>
          <a:xfrm>
            <a:off x="0" y="4746989"/>
            <a:ext cx="4287290" cy="0"/>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grpSp>
        <p:nvGrpSpPr>
          <p:cNvPr id="32" name="Group 31">
            <a:extLst>
              <a:ext uri="{FF2B5EF4-FFF2-40B4-BE49-F238E27FC236}">
                <a16:creationId xmlns:a16="http://schemas.microsoft.com/office/drawing/2014/main" id="{DBAB9539-31DE-A241-BA62-1450AA504312}"/>
              </a:ext>
            </a:extLst>
          </p:cNvPr>
          <p:cNvGrpSpPr/>
          <p:nvPr/>
        </p:nvGrpSpPr>
        <p:grpSpPr>
          <a:xfrm>
            <a:off x="6087905" y="3864346"/>
            <a:ext cx="1035861" cy="1002738"/>
            <a:chOff x="6208813" y="3350569"/>
            <a:chExt cx="1035861" cy="1002738"/>
          </a:xfrm>
        </p:grpSpPr>
        <p:pic>
          <p:nvPicPr>
            <p:cNvPr id="21" name="Picture 20">
              <a:extLst>
                <a:ext uri="{FF2B5EF4-FFF2-40B4-BE49-F238E27FC236}">
                  <a16:creationId xmlns:a16="http://schemas.microsoft.com/office/drawing/2014/main" id="{C1E36E06-625E-659C-C500-CD0B45C253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065" y="3701826"/>
              <a:ext cx="651481" cy="651481"/>
            </a:xfrm>
            <a:prstGeom prst="rect">
              <a:avLst/>
            </a:prstGeom>
            <a:ln w="19050">
              <a:solidFill>
                <a:schemeClr val="tx1"/>
              </a:solidFill>
            </a:ln>
          </p:spPr>
        </p:pic>
        <p:sp>
          <p:nvSpPr>
            <p:cNvPr id="24" name="TextBox 23">
              <a:extLst>
                <a:ext uri="{FF2B5EF4-FFF2-40B4-BE49-F238E27FC236}">
                  <a16:creationId xmlns:a16="http://schemas.microsoft.com/office/drawing/2014/main" id="{E7817A35-15CC-7D60-B766-9AB667098CDA}"/>
                </a:ext>
              </a:extLst>
            </p:cNvPr>
            <p:cNvSpPr txBox="1"/>
            <p:nvPr/>
          </p:nvSpPr>
          <p:spPr>
            <a:xfrm>
              <a:off x="6208813" y="3350569"/>
              <a:ext cx="1035861" cy="338554"/>
            </a:xfrm>
            <a:prstGeom prst="rect">
              <a:avLst/>
            </a:prstGeom>
            <a:noFill/>
            <a:ln w="12700">
              <a:solidFill>
                <a:schemeClr val="tx1"/>
              </a:solidFill>
            </a:ln>
          </p:spPr>
          <p:txBody>
            <a:bodyPr wrap="none" rtlCol="0">
              <a:spAutoFit/>
            </a:bodyPr>
            <a:lstStyle/>
            <a:p>
              <a:r>
                <a:rPr lang="fr-FR" sz="1600" i="1" dirty="0">
                  <a:latin typeface="Bahnschrift Light SemiCondensed" panose="020B0502040204020203" pitchFamily="34" charset="0"/>
                </a:rPr>
                <a:t>99%,ballon</a:t>
              </a:r>
            </a:p>
          </p:txBody>
        </p:sp>
      </p:grpSp>
      <p:grpSp>
        <p:nvGrpSpPr>
          <p:cNvPr id="37" name="Group 36">
            <a:extLst>
              <a:ext uri="{FF2B5EF4-FFF2-40B4-BE49-F238E27FC236}">
                <a16:creationId xmlns:a16="http://schemas.microsoft.com/office/drawing/2014/main" id="{D309FFA7-740F-A812-D481-5BED3FE308A2}"/>
              </a:ext>
            </a:extLst>
          </p:cNvPr>
          <p:cNvGrpSpPr/>
          <p:nvPr/>
        </p:nvGrpSpPr>
        <p:grpSpPr>
          <a:xfrm>
            <a:off x="7119616" y="4684404"/>
            <a:ext cx="1157689" cy="1180120"/>
            <a:chOff x="4893097" y="4446529"/>
            <a:chExt cx="1157689" cy="1180120"/>
          </a:xfrm>
        </p:grpSpPr>
        <p:pic>
          <p:nvPicPr>
            <p:cNvPr id="13" name="Picture 12">
              <a:extLst>
                <a:ext uri="{FF2B5EF4-FFF2-40B4-BE49-F238E27FC236}">
                  <a16:creationId xmlns:a16="http://schemas.microsoft.com/office/drawing/2014/main" id="{11B999D7-142F-DD80-D20A-87E5DCD06F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5973" y="4828654"/>
              <a:ext cx="797995" cy="797995"/>
            </a:xfrm>
            <a:prstGeom prst="rect">
              <a:avLst/>
            </a:prstGeom>
            <a:ln w="19050">
              <a:solidFill>
                <a:schemeClr val="accent6">
                  <a:lumMod val="60000"/>
                  <a:lumOff val="40000"/>
                </a:schemeClr>
              </a:solidFill>
            </a:ln>
          </p:spPr>
        </p:pic>
        <p:sp>
          <p:nvSpPr>
            <p:cNvPr id="28" name="TextBox 27">
              <a:extLst>
                <a:ext uri="{FF2B5EF4-FFF2-40B4-BE49-F238E27FC236}">
                  <a16:creationId xmlns:a16="http://schemas.microsoft.com/office/drawing/2014/main" id="{30248B4F-CF9C-F0E9-0AF7-63AC2561A247}"/>
                </a:ext>
              </a:extLst>
            </p:cNvPr>
            <p:cNvSpPr txBox="1"/>
            <p:nvPr/>
          </p:nvSpPr>
          <p:spPr>
            <a:xfrm>
              <a:off x="4893097" y="4446529"/>
              <a:ext cx="1157689" cy="369332"/>
            </a:xfrm>
            <a:prstGeom prst="rect">
              <a:avLst/>
            </a:prstGeom>
            <a:noFill/>
            <a:ln w="12700">
              <a:solidFill>
                <a:schemeClr val="accent6">
                  <a:lumMod val="60000"/>
                  <a:lumOff val="40000"/>
                </a:schemeClr>
              </a:solidFill>
            </a:ln>
          </p:spPr>
          <p:txBody>
            <a:bodyPr wrap="none" rtlCol="0">
              <a:spAutoFit/>
            </a:bodyPr>
            <a:lstStyle/>
            <a:p>
              <a:r>
                <a:rPr lang="fr-FR" i="1" dirty="0">
                  <a:latin typeface="Bahnschrift Light SemiCondensed" panose="020B0502040204020203" pitchFamily="34" charset="0"/>
                </a:rPr>
                <a:t>98%,plante</a:t>
              </a:r>
            </a:p>
          </p:txBody>
        </p:sp>
      </p:grpSp>
      <p:grpSp>
        <p:nvGrpSpPr>
          <p:cNvPr id="34" name="Group 33">
            <a:extLst>
              <a:ext uri="{FF2B5EF4-FFF2-40B4-BE49-F238E27FC236}">
                <a16:creationId xmlns:a16="http://schemas.microsoft.com/office/drawing/2014/main" id="{7FF42549-DD35-D2A3-B246-617AF72A6A0D}"/>
              </a:ext>
            </a:extLst>
          </p:cNvPr>
          <p:cNvGrpSpPr/>
          <p:nvPr/>
        </p:nvGrpSpPr>
        <p:grpSpPr>
          <a:xfrm>
            <a:off x="4528946" y="4511838"/>
            <a:ext cx="1183399" cy="1251192"/>
            <a:chOff x="7163503" y="4497752"/>
            <a:chExt cx="1183399" cy="1251192"/>
          </a:xfrm>
        </p:grpSpPr>
        <p:pic>
          <p:nvPicPr>
            <p:cNvPr id="18" name="Picture 17">
              <a:extLst>
                <a:ext uri="{FF2B5EF4-FFF2-40B4-BE49-F238E27FC236}">
                  <a16:creationId xmlns:a16="http://schemas.microsoft.com/office/drawing/2014/main" id="{7592EE20-0436-5AEE-1873-51B1D3943F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6755" y="4872433"/>
              <a:ext cx="876511" cy="876511"/>
            </a:xfrm>
            <a:prstGeom prst="rect">
              <a:avLst/>
            </a:prstGeom>
            <a:ln w="19050">
              <a:solidFill>
                <a:srgbClr val="FF0000"/>
              </a:solidFill>
            </a:ln>
          </p:spPr>
        </p:pic>
        <p:sp>
          <p:nvSpPr>
            <p:cNvPr id="31" name="TextBox 30">
              <a:extLst>
                <a:ext uri="{FF2B5EF4-FFF2-40B4-BE49-F238E27FC236}">
                  <a16:creationId xmlns:a16="http://schemas.microsoft.com/office/drawing/2014/main" id="{3535E971-9949-9ED1-62F7-727743D3879A}"/>
                </a:ext>
              </a:extLst>
            </p:cNvPr>
            <p:cNvSpPr txBox="1"/>
            <p:nvPr/>
          </p:nvSpPr>
          <p:spPr>
            <a:xfrm>
              <a:off x="7163503" y="4497752"/>
              <a:ext cx="1183399" cy="369332"/>
            </a:xfrm>
            <a:prstGeom prst="rect">
              <a:avLst/>
            </a:prstGeom>
            <a:noFill/>
            <a:ln w="12700">
              <a:solidFill>
                <a:srgbClr val="FF0000"/>
              </a:solidFill>
            </a:ln>
          </p:spPr>
          <p:txBody>
            <a:bodyPr wrap="square">
              <a:spAutoFit/>
            </a:bodyPr>
            <a:lstStyle/>
            <a:p>
              <a:r>
                <a:rPr lang="fr-FR" i="1" dirty="0">
                  <a:latin typeface="Bahnschrift Light SemiCondensed" panose="020B0502040204020203" pitchFamily="34" charset="0"/>
                </a:rPr>
                <a:t>99%,fraise</a:t>
              </a:r>
            </a:p>
          </p:txBody>
        </p:sp>
      </p:grpSp>
      <p:grpSp>
        <p:nvGrpSpPr>
          <p:cNvPr id="7" name="Group 6">
            <a:extLst>
              <a:ext uri="{FF2B5EF4-FFF2-40B4-BE49-F238E27FC236}">
                <a16:creationId xmlns:a16="http://schemas.microsoft.com/office/drawing/2014/main" id="{1C155B59-8DE6-5B7B-459E-5C2DEB88F07E}"/>
              </a:ext>
            </a:extLst>
          </p:cNvPr>
          <p:cNvGrpSpPr/>
          <p:nvPr/>
        </p:nvGrpSpPr>
        <p:grpSpPr>
          <a:xfrm>
            <a:off x="1794950" y="2523699"/>
            <a:ext cx="9149130" cy="1074597"/>
            <a:chOff x="1747470" y="2816068"/>
            <a:chExt cx="9149130" cy="1074597"/>
          </a:xfrm>
        </p:grpSpPr>
        <p:grpSp>
          <p:nvGrpSpPr>
            <p:cNvPr id="11" name="Group 10">
              <a:extLst>
                <a:ext uri="{FF2B5EF4-FFF2-40B4-BE49-F238E27FC236}">
                  <a16:creationId xmlns:a16="http://schemas.microsoft.com/office/drawing/2014/main" id="{5F70940C-771F-D5D4-65C8-44F393D1055D}"/>
                </a:ext>
              </a:extLst>
            </p:cNvPr>
            <p:cNvGrpSpPr/>
            <p:nvPr/>
          </p:nvGrpSpPr>
          <p:grpSpPr>
            <a:xfrm>
              <a:off x="1747470" y="2967335"/>
              <a:ext cx="9149130" cy="923330"/>
              <a:chOff x="1747470" y="2967335"/>
              <a:chExt cx="9149130" cy="923330"/>
            </a:xfrm>
          </p:grpSpPr>
          <p:sp>
            <p:nvSpPr>
              <p:cNvPr id="15" name="TextBox 14">
                <a:extLst>
                  <a:ext uri="{FF2B5EF4-FFF2-40B4-BE49-F238E27FC236}">
                    <a16:creationId xmlns:a16="http://schemas.microsoft.com/office/drawing/2014/main" id="{5B71B7A6-8674-4FE1-D1C0-2080656CB5E6}"/>
                  </a:ext>
                </a:extLst>
              </p:cNvPr>
              <p:cNvSpPr txBox="1"/>
              <p:nvPr/>
            </p:nvSpPr>
            <p:spPr>
              <a:xfrm>
                <a:off x="1747470" y="2967335"/>
                <a:ext cx="9149130" cy="923330"/>
              </a:xfrm>
              <a:prstGeom prst="rect">
                <a:avLst/>
              </a:prstGeom>
              <a:solidFill>
                <a:schemeClr val="tx1">
                  <a:alpha val="57000"/>
                </a:schemeClr>
              </a:solidFill>
              <a:ln>
                <a:noFill/>
              </a:ln>
              <a:effectLst>
                <a:glow>
                  <a:srgbClr val="A52BF5"/>
                </a:glow>
                <a:reflection endPos="0" dist="50800" dir="5400000" sy="-100000" algn="bl" rotWithShape="0"/>
                <a:softEdge rad="0"/>
              </a:effectLst>
            </p:spPr>
            <p:txBody>
              <a:bodyPr wrap="square" rtlCol="0">
                <a:spAutoFit/>
              </a:bodyPr>
              <a:lstStyle/>
              <a:p>
                <a:r>
                  <a:rPr lang="fr-FR" sz="5400" dirty="0">
                    <a:solidFill>
                      <a:srgbClr val="A52BF5"/>
                    </a:solidFill>
                    <a:latin typeface="Arial Black" panose="020B0A04020102020204" pitchFamily="34" charset="0"/>
                  </a:rPr>
                  <a:t>La détection</a:t>
                </a:r>
                <a:r>
                  <a:rPr lang="fr-FR" sz="5400" dirty="0">
                    <a:solidFill>
                      <a:schemeClr val="bg1"/>
                    </a:solidFill>
                    <a:latin typeface="Arial Black" panose="020B0A04020102020204" pitchFamily="34" charset="0"/>
                  </a:rPr>
                  <a:t> </a:t>
                </a:r>
                <a:r>
                  <a:rPr lang="fr-FR" sz="5400" dirty="0">
                    <a:solidFill>
                      <a:srgbClr val="A52BF5"/>
                    </a:solidFill>
                    <a:latin typeface="Arial Black" panose="020B0A04020102020204" pitchFamily="34" charset="0"/>
                  </a:rPr>
                  <a:t>des objets</a:t>
                </a:r>
              </a:p>
            </p:txBody>
          </p:sp>
          <p:sp>
            <p:nvSpPr>
              <p:cNvPr id="16" name="Rectangle 15">
                <a:extLst>
                  <a:ext uri="{FF2B5EF4-FFF2-40B4-BE49-F238E27FC236}">
                    <a16:creationId xmlns:a16="http://schemas.microsoft.com/office/drawing/2014/main" id="{CEB6C83A-8B6C-13E3-1C1F-8E2920685B15}"/>
                  </a:ext>
                </a:extLst>
              </p:cNvPr>
              <p:cNvSpPr/>
              <p:nvPr/>
            </p:nvSpPr>
            <p:spPr>
              <a:xfrm>
                <a:off x="1822451" y="3077678"/>
                <a:ext cx="490456" cy="699891"/>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
          <p:nvSpPr>
            <p:cNvPr id="14" name="TextBox 13">
              <a:extLst>
                <a:ext uri="{FF2B5EF4-FFF2-40B4-BE49-F238E27FC236}">
                  <a16:creationId xmlns:a16="http://schemas.microsoft.com/office/drawing/2014/main" id="{A1C6305B-114C-0923-2329-31F541E74B8A}"/>
                </a:ext>
              </a:extLst>
            </p:cNvPr>
            <p:cNvSpPr txBox="1"/>
            <p:nvPr/>
          </p:nvSpPr>
          <p:spPr>
            <a:xfrm>
              <a:off x="1982141" y="2816068"/>
              <a:ext cx="977892" cy="261610"/>
            </a:xfrm>
            <a:prstGeom prst="rect">
              <a:avLst/>
            </a:prstGeom>
            <a:solidFill>
              <a:srgbClr val="2F2F2F"/>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L , 99%</a:t>
              </a:r>
            </a:p>
          </p:txBody>
        </p:sp>
      </p:grpSp>
      <p:grpSp>
        <p:nvGrpSpPr>
          <p:cNvPr id="17" name="Group 16">
            <a:extLst>
              <a:ext uri="{FF2B5EF4-FFF2-40B4-BE49-F238E27FC236}">
                <a16:creationId xmlns:a16="http://schemas.microsoft.com/office/drawing/2014/main" id="{EB6EBBE9-AD1C-4A71-8309-F9FA6997E7C8}"/>
              </a:ext>
            </a:extLst>
          </p:cNvPr>
          <p:cNvGrpSpPr/>
          <p:nvPr/>
        </p:nvGrpSpPr>
        <p:grpSpPr>
          <a:xfrm>
            <a:off x="7281246" y="2671279"/>
            <a:ext cx="1190922" cy="712831"/>
            <a:chOff x="7434792" y="2273676"/>
            <a:chExt cx="1190922" cy="712831"/>
          </a:xfrm>
        </p:grpSpPr>
        <p:sp>
          <p:nvSpPr>
            <p:cNvPr id="19" name="Rectangle 18">
              <a:extLst>
                <a:ext uri="{FF2B5EF4-FFF2-40B4-BE49-F238E27FC236}">
                  <a16:creationId xmlns:a16="http://schemas.microsoft.com/office/drawing/2014/main" id="{6ACEAEE0-E99F-671B-BBF7-1E4C977CB9CB}"/>
                </a:ext>
              </a:extLst>
            </p:cNvPr>
            <p:cNvSpPr/>
            <p:nvPr/>
          </p:nvSpPr>
          <p:spPr>
            <a:xfrm>
              <a:off x="7434792" y="2544653"/>
              <a:ext cx="490456"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23" name="TextBox 22">
              <a:extLst>
                <a:ext uri="{FF2B5EF4-FFF2-40B4-BE49-F238E27FC236}">
                  <a16:creationId xmlns:a16="http://schemas.microsoft.com/office/drawing/2014/main" id="{DD034889-4049-32AA-78B2-E589386F86C9}"/>
                </a:ext>
              </a:extLst>
            </p:cNvPr>
            <p:cNvSpPr txBox="1"/>
            <p:nvPr/>
          </p:nvSpPr>
          <p:spPr>
            <a:xfrm>
              <a:off x="7576702" y="2273676"/>
              <a:ext cx="1049012" cy="261610"/>
            </a:xfrm>
            <a:prstGeom prst="rect">
              <a:avLst/>
            </a:prstGeom>
            <a:solidFill>
              <a:srgbClr val="2F2F2F"/>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E , 99%</a:t>
              </a:r>
            </a:p>
          </p:txBody>
        </p:sp>
      </p:grpSp>
      <p:grpSp>
        <p:nvGrpSpPr>
          <p:cNvPr id="29" name="Group 28">
            <a:extLst>
              <a:ext uri="{FF2B5EF4-FFF2-40B4-BE49-F238E27FC236}">
                <a16:creationId xmlns:a16="http://schemas.microsoft.com/office/drawing/2014/main" id="{F2EEECB5-C804-19D6-1208-5A28A9E992E1}"/>
              </a:ext>
            </a:extLst>
          </p:cNvPr>
          <p:cNvGrpSpPr/>
          <p:nvPr/>
        </p:nvGrpSpPr>
        <p:grpSpPr>
          <a:xfrm>
            <a:off x="5691571" y="2676942"/>
            <a:ext cx="1219215" cy="707168"/>
            <a:chOff x="5648324" y="2990649"/>
            <a:chExt cx="1219215" cy="707168"/>
          </a:xfrm>
        </p:grpSpPr>
        <p:sp>
          <p:nvSpPr>
            <p:cNvPr id="38" name="Rectangle 37">
              <a:extLst>
                <a:ext uri="{FF2B5EF4-FFF2-40B4-BE49-F238E27FC236}">
                  <a16:creationId xmlns:a16="http://schemas.microsoft.com/office/drawing/2014/main" id="{F45C6C67-5D67-A620-F67F-2DC4DA95E491}"/>
                </a:ext>
              </a:extLst>
            </p:cNvPr>
            <p:cNvSpPr/>
            <p:nvPr/>
          </p:nvSpPr>
          <p:spPr>
            <a:xfrm>
              <a:off x="5648324" y="3255963"/>
              <a:ext cx="460375" cy="441854"/>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sp>
          <p:nvSpPr>
            <p:cNvPr id="39" name="TextBox 38">
              <a:extLst>
                <a:ext uri="{FF2B5EF4-FFF2-40B4-BE49-F238E27FC236}">
                  <a16:creationId xmlns:a16="http://schemas.microsoft.com/office/drawing/2014/main" id="{56E51A13-80E6-3F2F-C311-4A4C30F629CA}"/>
                </a:ext>
              </a:extLst>
            </p:cNvPr>
            <p:cNvSpPr txBox="1"/>
            <p:nvPr/>
          </p:nvSpPr>
          <p:spPr>
            <a:xfrm>
              <a:off x="5818527" y="2990649"/>
              <a:ext cx="1049012" cy="261610"/>
            </a:xfrm>
            <a:prstGeom prst="rect">
              <a:avLst/>
            </a:prstGeom>
            <a:solidFill>
              <a:srgbClr val="2F2F2F"/>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O , 99%</a:t>
              </a:r>
            </a:p>
          </p:txBody>
        </p:sp>
      </p:grpSp>
      <p:pic>
        <p:nvPicPr>
          <p:cNvPr id="40" name="Graphic 39" descr="Magnifying glass">
            <a:extLst>
              <a:ext uri="{FF2B5EF4-FFF2-40B4-BE49-F238E27FC236}">
                <a16:creationId xmlns:a16="http://schemas.microsoft.com/office/drawing/2014/main" id="{B2BA075E-AE2C-E1AB-035B-3CF1B9FE2A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304894" y="2523699"/>
            <a:ext cx="1423907" cy="1423907"/>
          </a:xfrm>
          <a:prstGeom prst="rect">
            <a:avLst/>
          </a:prstGeom>
        </p:spPr>
      </p:pic>
      <p:grpSp>
        <p:nvGrpSpPr>
          <p:cNvPr id="41" name="Group 40">
            <a:extLst>
              <a:ext uri="{FF2B5EF4-FFF2-40B4-BE49-F238E27FC236}">
                <a16:creationId xmlns:a16="http://schemas.microsoft.com/office/drawing/2014/main" id="{5E80C6CF-9B55-4A16-4A2A-B060F9A701D8}"/>
              </a:ext>
            </a:extLst>
          </p:cNvPr>
          <p:cNvGrpSpPr/>
          <p:nvPr/>
        </p:nvGrpSpPr>
        <p:grpSpPr>
          <a:xfrm>
            <a:off x="3933679" y="2578873"/>
            <a:ext cx="1092675" cy="826575"/>
            <a:chOff x="3886199" y="2871242"/>
            <a:chExt cx="1092675" cy="826575"/>
          </a:xfrm>
        </p:grpSpPr>
        <p:sp>
          <p:nvSpPr>
            <p:cNvPr id="42" name="TextBox 41">
              <a:extLst>
                <a:ext uri="{FF2B5EF4-FFF2-40B4-BE49-F238E27FC236}">
                  <a16:creationId xmlns:a16="http://schemas.microsoft.com/office/drawing/2014/main" id="{D99E5D8A-2E2C-8F2A-966F-68B716D0BF51}"/>
                </a:ext>
              </a:extLst>
            </p:cNvPr>
            <p:cNvSpPr txBox="1"/>
            <p:nvPr/>
          </p:nvSpPr>
          <p:spPr>
            <a:xfrm>
              <a:off x="4000982" y="2871242"/>
              <a:ext cx="977892" cy="261610"/>
            </a:xfrm>
            <a:prstGeom prst="rect">
              <a:avLst/>
            </a:prstGeom>
            <a:solidFill>
              <a:srgbClr val="2F2F2F"/>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T , 99%</a:t>
              </a:r>
            </a:p>
          </p:txBody>
        </p:sp>
        <p:sp>
          <p:nvSpPr>
            <p:cNvPr id="43" name="Rectangle 42">
              <a:extLst>
                <a:ext uri="{FF2B5EF4-FFF2-40B4-BE49-F238E27FC236}">
                  <a16:creationId xmlns:a16="http://schemas.microsoft.com/office/drawing/2014/main" id="{8B6FF120-D9DB-5F13-6AA8-791C08B76F6A}"/>
                </a:ext>
              </a:extLst>
            </p:cNvPr>
            <p:cNvSpPr/>
            <p:nvPr/>
          </p:nvSpPr>
          <p:spPr>
            <a:xfrm>
              <a:off x="3886199" y="3128962"/>
              <a:ext cx="322263" cy="568855"/>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grpSp>
        <p:nvGrpSpPr>
          <p:cNvPr id="44" name="Group 43">
            <a:extLst>
              <a:ext uri="{FF2B5EF4-FFF2-40B4-BE49-F238E27FC236}">
                <a16:creationId xmlns:a16="http://schemas.microsoft.com/office/drawing/2014/main" id="{7C41C5F8-8339-D8CA-63A9-515FE5802DD1}"/>
              </a:ext>
            </a:extLst>
          </p:cNvPr>
          <p:cNvGrpSpPr/>
          <p:nvPr/>
        </p:nvGrpSpPr>
        <p:grpSpPr>
          <a:xfrm>
            <a:off x="10299499" y="2637955"/>
            <a:ext cx="1165055" cy="767493"/>
            <a:chOff x="10257367" y="2930324"/>
            <a:chExt cx="1165055" cy="767493"/>
          </a:xfrm>
        </p:grpSpPr>
        <p:sp>
          <p:nvSpPr>
            <p:cNvPr id="45" name="TextBox 44">
              <a:extLst>
                <a:ext uri="{FF2B5EF4-FFF2-40B4-BE49-F238E27FC236}">
                  <a16:creationId xmlns:a16="http://schemas.microsoft.com/office/drawing/2014/main" id="{F310F208-245A-32E2-A723-87D04CBA40F6}"/>
                </a:ext>
              </a:extLst>
            </p:cNvPr>
            <p:cNvSpPr txBox="1"/>
            <p:nvPr/>
          </p:nvSpPr>
          <p:spPr>
            <a:xfrm>
              <a:off x="10444530" y="2930324"/>
              <a:ext cx="977892" cy="261610"/>
            </a:xfrm>
            <a:prstGeom prst="rect">
              <a:avLst/>
            </a:prstGeom>
            <a:solidFill>
              <a:schemeClr val="tx1">
                <a:alpha val="57000"/>
              </a:schemeClr>
            </a:solidFill>
            <a:ln w="12700">
              <a:solidFill>
                <a:schemeClr val="bg1"/>
              </a:solid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100" dirty="0">
                  <a:solidFill>
                    <a:schemeClr val="bg1"/>
                  </a:solidFill>
                </a:rPr>
                <a:t>Lettre S , 99%</a:t>
              </a:r>
            </a:p>
          </p:txBody>
        </p:sp>
        <p:sp>
          <p:nvSpPr>
            <p:cNvPr id="46" name="Rectangle 45">
              <a:extLst>
                <a:ext uri="{FF2B5EF4-FFF2-40B4-BE49-F238E27FC236}">
                  <a16:creationId xmlns:a16="http://schemas.microsoft.com/office/drawing/2014/main" id="{C2A9F407-171F-B8AD-FD6F-D9A517AB6CF7}"/>
                </a:ext>
              </a:extLst>
            </p:cNvPr>
            <p:cNvSpPr/>
            <p:nvPr/>
          </p:nvSpPr>
          <p:spPr>
            <a:xfrm>
              <a:off x="10257367" y="3202517"/>
              <a:ext cx="423334" cy="495300"/>
            </a:xfrm>
            <a:prstGeom prst="rect">
              <a:avLst/>
            </a:prstGeom>
            <a:noFill/>
            <a:ln w="1905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endParaRPr lang="fr-FR" dirty="0">
                <a:solidFill>
                  <a:schemeClr val="bg1"/>
                </a:solidFill>
              </a:endParaRPr>
            </a:p>
          </p:txBody>
        </p:sp>
      </p:grpSp>
    </p:spTree>
    <p:extLst>
      <p:ext uri="{BB962C8B-B14F-4D97-AF65-F5344CB8AC3E}">
        <p14:creationId xmlns:p14="http://schemas.microsoft.com/office/powerpoint/2010/main" val="286196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326 0.00416 L 0.87969 0.00879 " pathEditMode="relative" rAng="0" ptsTypes="AA">
                                      <p:cBhvr>
                                        <p:cTn id="6" dur="6000" fill="hold"/>
                                        <p:tgtEl>
                                          <p:spTgt spid="40"/>
                                        </p:tgtEl>
                                        <p:attrNameLst>
                                          <p:attrName>ppt_x</p:attrName>
                                          <p:attrName>ppt_y</p:attrName>
                                        </p:attrNameLst>
                                      </p:cBhvr>
                                      <p:rCtr x="44141" y="231"/>
                                    </p:animMotion>
                                  </p:childTnLst>
                                </p:cTn>
                              </p:par>
                              <p:par>
                                <p:cTn id="7" presetID="10" presetClass="entr" presetSubtype="0" fill="hold" nodeType="withEffect">
                                  <p:stCondLst>
                                    <p:cond delay="2250"/>
                                  </p:stCondLst>
                                  <p:childTnLst>
                                    <p:set>
                                      <p:cBhvr>
                                        <p:cTn id="8" dur="1" fill="hold">
                                          <p:stCondLst>
                                            <p:cond delay="0"/>
                                          </p:stCondLst>
                                        </p:cTn>
                                        <p:tgtEl>
                                          <p:spTgt spid="41"/>
                                        </p:tgtEl>
                                        <p:attrNameLst>
                                          <p:attrName>style.visibility</p:attrName>
                                        </p:attrNameLst>
                                      </p:cBhvr>
                                      <p:to>
                                        <p:strVal val="visible"/>
                                      </p:to>
                                    </p:set>
                                    <p:animEffect transition="in" filter="fade">
                                      <p:cBhvr>
                                        <p:cTn id="9" dur="500"/>
                                        <p:tgtEl>
                                          <p:spTgt spid="41"/>
                                        </p:tgtEl>
                                      </p:cBhvr>
                                    </p:animEffect>
                                  </p:childTnLst>
                                </p:cTn>
                              </p:par>
                              <p:par>
                                <p:cTn id="10" presetID="10" presetClass="entr" presetSubtype="0" fill="hold" nodeType="withEffect">
                                  <p:stCondLst>
                                    <p:cond delay="30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nodeType="withEffect">
                                  <p:stCondLst>
                                    <p:cond delay="37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500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6FF601-6E6E-128A-0476-655AE0E27791}"/>
              </a:ext>
            </a:extLst>
          </p:cNvPr>
          <p:cNvSpPr txBox="1"/>
          <p:nvPr/>
        </p:nvSpPr>
        <p:spPr>
          <a:xfrm>
            <a:off x="7221091" y="1968792"/>
            <a:ext cx="3443700" cy="523220"/>
          </a:xfrm>
          <a:prstGeom prst="rect">
            <a:avLst/>
          </a:prstGeom>
          <a:noFill/>
        </p:spPr>
        <p:txBody>
          <a:bodyPr wrap="square">
            <a:spAutoFit/>
          </a:bodyPr>
          <a:lstStyle/>
          <a:p>
            <a:r>
              <a:rPr lang="fr-FR" sz="2800" dirty="0">
                <a:latin typeface="Aptos Display" panose="020B0004020202020204" pitchFamily="34" charset="0"/>
              </a:rPr>
              <a:t>Outils et technologie  </a:t>
            </a:r>
          </a:p>
        </p:txBody>
      </p:sp>
      <p:sp>
        <p:nvSpPr>
          <p:cNvPr id="4" name="TextBox 3">
            <a:extLst>
              <a:ext uri="{FF2B5EF4-FFF2-40B4-BE49-F238E27FC236}">
                <a16:creationId xmlns:a16="http://schemas.microsoft.com/office/drawing/2014/main" id="{2BC834C4-C156-D7BA-80E8-02E1E511A808}"/>
              </a:ext>
            </a:extLst>
          </p:cNvPr>
          <p:cNvSpPr txBox="1"/>
          <p:nvPr/>
        </p:nvSpPr>
        <p:spPr>
          <a:xfrm>
            <a:off x="1527320" y="3793200"/>
            <a:ext cx="1917983" cy="523220"/>
          </a:xfrm>
          <a:prstGeom prst="rect">
            <a:avLst/>
          </a:prstGeom>
          <a:noFill/>
        </p:spPr>
        <p:txBody>
          <a:bodyPr wrap="square">
            <a:spAutoFit/>
          </a:bodyPr>
          <a:lstStyle/>
          <a:p>
            <a:r>
              <a:rPr lang="fr-FR" sz="2800" dirty="0">
                <a:latin typeface="Aptos Display" panose="020B0004020202020204" pitchFamily="34" charset="0"/>
              </a:rPr>
              <a:t>Conception</a:t>
            </a:r>
          </a:p>
        </p:txBody>
      </p:sp>
      <p:sp>
        <p:nvSpPr>
          <p:cNvPr id="6" name="TextBox 5">
            <a:extLst>
              <a:ext uri="{FF2B5EF4-FFF2-40B4-BE49-F238E27FC236}">
                <a16:creationId xmlns:a16="http://schemas.microsoft.com/office/drawing/2014/main" id="{71CA3043-6869-A9E3-7F4A-DAA8B82EB3B6}"/>
              </a:ext>
            </a:extLst>
          </p:cNvPr>
          <p:cNvSpPr txBox="1"/>
          <p:nvPr/>
        </p:nvSpPr>
        <p:spPr>
          <a:xfrm>
            <a:off x="7221091" y="2929952"/>
            <a:ext cx="3675509" cy="523220"/>
          </a:xfrm>
          <a:prstGeom prst="rect">
            <a:avLst/>
          </a:prstGeom>
          <a:noFill/>
        </p:spPr>
        <p:txBody>
          <a:bodyPr wrap="square">
            <a:spAutoFit/>
          </a:bodyPr>
          <a:lstStyle/>
          <a:p>
            <a:r>
              <a:rPr lang="fr-FR" sz="2800" dirty="0">
                <a:latin typeface="Aptos Display" panose="020B0004020202020204" pitchFamily="34" charset="0"/>
              </a:rPr>
              <a:t>Simulation de résultat </a:t>
            </a:r>
          </a:p>
        </p:txBody>
      </p:sp>
      <p:sp>
        <p:nvSpPr>
          <p:cNvPr id="8" name="TextBox 7">
            <a:extLst>
              <a:ext uri="{FF2B5EF4-FFF2-40B4-BE49-F238E27FC236}">
                <a16:creationId xmlns:a16="http://schemas.microsoft.com/office/drawing/2014/main" id="{98631D43-CB89-FBF9-8B0C-336F69D6A213}"/>
              </a:ext>
            </a:extLst>
          </p:cNvPr>
          <p:cNvSpPr txBox="1"/>
          <p:nvPr/>
        </p:nvSpPr>
        <p:spPr>
          <a:xfrm>
            <a:off x="7344376" y="3767582"/>
            <a:ext cx="2065623" cy="523220"/>
          </a:xfrm>
          <a:prstGeom prst="rect">
            <a:avLst/>
          </a:prstGeom>
          <a:noFill/>
        </p:spPr>
        <p:txBody>
          <a:bodyPr wrap="square">
            <a:spAutoFit/>
          </a:bodyPr>
          <a:lstStyle/>
          <a:p>
            <a:r>
              <a:rPr lang="fr-FR" sz="2800" dirty="0">
                <a:latin typeface="Aptos Display" panose="020B0004020202020204" pitchFamily="34" charset="0"/>
              </a:rPr>
              <a:t>Conclusion</a:t>
            </a:r>
          </a:p>
        </p:txBody>
      </p:sp>
      <p:sp>
        <p:nvSpPr>
          <p:cNvPr id="5" name="TextBox 4">
            <a:extLst>
              <a:ext uri="{FF2B5EF4-FFF2-40B4-BE49-F238E27FC236}">
                <a16:creationId xmlns:a16="http://schemas.microsoft.com/office/drawing/2014/main" id="{5DD3A1B1-9371-6A20-5DC3-7BC5F9B2E925}"/>
              </a:ext>
            </a:extLst>
          </p:cNvPr>
          <p:cNvSpPr txBox="1"/>
          <p:nvPr/>
        </p:nvSpPr>
        <p:spPr>
          <a:xfrm>
            <a:off x="5433799" y="567267"/>
            <a:ext cx="1324402" cy="646331"/>
          </a:xfrm>
          <a:prstGeom prst="rect">
            <a:avLst/>
          </a:prstGeom>
          <a:noFill/>
        </p:spPr>
        <p:txBody>
          <a:bodyPr wrap="none" rtlCol="0">
            <a:spAutoFit/>
          </a:bodyPr>
          <a:lstStyle/>
          <a:p>
            <a:r>
              <a:rPr lang="fr-FR" sz="3600" dirty="0"/>
              <a:t>Plan : </a:t>
            </a:r>
          </a:p>
        </p:txBody>
      </p:sp>
      <p:sp>
        <p:nvSpPr>
          <p:cNvPr id="7" name="TextBox 6">
            <a:extLst>
              <a:ext uri="{FF2B5EF4-FFF2-40B4-BE49-F238E27FC236}">
                <a16:creationId xmlns:a16="http://schemas.microsoft.com/office/drawing/2014/main" id="{B7998E3B-EC17-C263-E983-CFBB34A73EDB}"/>
              </a:ext>
            </a:extLst>
          </p:cNvPr>
          <p:cNvSpPr txBox="1"/>
          <p:nvPr/>
        </p:nvSpPr>
        <p:spPr>
          <a:xfrm>
            <a:off x="1527320" y="1968792"/>
            <a:ext cx="2065622" cy="523220"/>
          </a:xfrm>
          <a:prstGeom prst="rect">
            <a:avLst/>
          </a:prstGeom>
          <a:noFill/>
        </p:spPr>
        <p:txBody>
          <a:bodyPr wrap="square" rtlCol="0">
            <a:spAutoFit/>
          </a:bodyPr>
          <a:lstStyle/>
          <a:p>
            <a:r>
              <a:rPr lang="fr-FR" sz="2800" dirty="0">
                <a:latin typeface="Aptos Display" panose="020B0004020202020204" pitchFamily="34" charset="0"/>
              </a:rPr>
              <a:t>Introduction</a:t>
            </a:r>
          </a:p>
        </p:txBody>
      </p:sp>
      <p:cxnSp>
        <p:nvCxnSpPr>
          <p:cNvPr id="11" name="Straight Connector 10">
            <a:extLst>
              <a:ext uri="{FF2B5EF4-FFF2-40B4-BE49-F238E27FC236}">
                <a16:creationId xmlns:a16="http://schemas.microsoft.com/office/drawing/2014/main" id="{8E1B08D1-A7DF-1066-3CDB-0E9D4CE3FC89}"/>
              </a:ext>
            </a:extLst>
          </p:cNvPr>
          <p:cNvCxnSpPr>
            <a:cxnSpLocks/>
          </p:cNvCxnSpPr>
          <p:nvPr/>
        </p:nvCxnSpPr>
        <p:spPr>
          <a:xfrm>
            <a:off x="-365760" y="194239"/>
            <a:ext cx="4287290" cy="0"/>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7388B9C8-1F91-2504-F7AA-F57E88284601}"/>
              </a:ext>
            </a:extLst>
          </p:cNvPr>
          <p:cNvCxnSpPr>
            <a:cxnSpLocks/>
          </p:cNvCxnSpPr>
          <p:nvPr/>
        </p:nvCxnSpPr>
        <p:spPr>
          <a:xfrm>
            <a:off x="0" y="86757"/>
            <a:ext cx="4287290" cy="0"/>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1C8CEDB0-4C5A-C9FF-B349-5151CAECCF3E}"/>
              </a:ext>
            </a:extLst>
          </p:cNvPr>
          <p:cNvCxnSpPr>
            <a:cxnSpLocks/>
          </p:cNvCxnSpPr>
          <p:nvPr/>
        </p:nvCxnSpPr>
        <p:spPr>
          <a:xfrm>
            <a:off x="8921014" y="6635015"/>
            <a:ext cx="4287290" cy="0"/>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E33586F4-64AB-8DA3-380D-B64ECEAB3140}"/>
              </a:ext>
            </a:extLst>
          </p:cNvPr>
          <p:cNvCxnSpPr>
            <a:cxnSpLocks/>
          </p:cNvCxnSpPr>
          <p:nvPr/>
        </p:nvCxnSpPr>
        <p:spPr>
          <a:xfrm>
            <a:off x="9286774" y="6527533"/>
            <a:ext cx="4287290" cy="0"/>
          </a:xfrm>
          <a:prstGeom prst="line">
            <a:avLst/>
          </a:prstGeom>
          <a:ln>
            <a:solidFill>
              <a:srgbClr val="B76CC0"/>
            </a:solidFill>
          </a:ln>
        </p:spPr>
        <p:style>
          <a:lnRef idx="3">
            <a:schemeClr val="accent2"/>
          </a:lnRef>
          <a:fillRef idx="0">
            <a:schemeClr val="accent2"/>
          </a:fillRef>
          <a:effectRef idx="2">
            <a:schemeClr val="accent2"/>
          </a:effectRef>
          <a:fontRef idx="minor">
            <a:schemeClr val="tx1"/>
          </a:fontRef>
        </p:style>
      </p:cxnSp>
      <p:pic>
        <p:nvPicPr>
          <p:cNvPr id="33" name="Graphic 32" descr="Braille">
            <a:extLst>
              <a:ext uri="{FF2B5EF4-FFF2-40B4-BE49-F238E27FC236}">
                <a16:creationId xmlns:a16="http://schemas.microsoft.com/office/drawing/2014/main" id="{9B076D9F-E99A-0578-6EF3-CC915CFBD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7290" y="433232"/>
            <a:ext cx="914400" cy="914400"/>
          </a:xfrm>
          <a:prstGeom prst="rect">
            <a:avLst/>
          </a:prstGeom>
        </p:spPr>
      </p:pic>
      <p:pic>
        <p:nvPicPr>
          <p:cNvPr id="18" name="Picture 17">
            <a:extLst>
              <a:ext uri="{FF2B5EF4-FFF2-40B4-BE49-F238E27FC236}">
                <a16:creationId xmlns:a16="http://schemas.microsoft.com/office/drawing/2014/main" id="{F5E3E379-2389-7FF0-D2F9-4147AAC682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49" y="1838841"/>
            <a:ext cx="529271" cy="529271"/>
          </a:xfrm>
          <a:prstGeom prst="rect">
            <a:avLst/>
          </a:prstGeom>
        </p:spPr>
      </p:pic>
      <p:pic>
        <p:nvPicPr>
          <p:cNvPr id="20" name="Picture 19">
            <a:extLst>
              <a:ext uri="{FF2B5EF4-FFF2-40B4-BE49-F238E27FC236}">
                <a16:creationId xmlns:a16="http://schemas.microsoft.com/office/drawing/2014/main" id="{9CB42857-3C8E-10A1-48E6-297A9311A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49" y="2772299"/>
            <a:ext cx="597298" cy="597298"/>
          </a:xfrm>
          <a:prstGeom prst="rect">
            <a:avLst/>
          </a:prstGeom>
        </p:spPr>
      </p:pic>
      <p:pic>
        <p:nvPicPr>
          <p:cNvPr id="30" name="Picture 29">
            <a:extLst>
              <a:ext uri="{FF2B5EF4-FFF2-40B4-BE49-F238E27FC236}">
                <a16:creationId xmlns:a16="http://schemas.microsoft.com/office/drawing/2014/main" id="{5371E8FE-D5A5-82C0-402D-62D97D8894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649" y="3711645"/>
            <a:ext cx="601172" cy="601172"/>
          </a:xfrm>
          <a:prstGeom prst="rect">
            <a:avLst/>
          </a:prstGeom>
        </p:spPr>
      </p:pic>
      <p:grpSp>
        <p:nvGrpSpPr>
          <p:cNvPr id="66" name="Group 65">
            <a:extLst>
              <a:ext uri="{FF2B5EF4-FFF2-40B4-BE49-F238E27FC236}">
                <a16:creationId xmlns:a16="http://schemas.microsoft.com/office/drawing/2014/main" id="{8BF3B7DE-7F63-FBAD-B144-1D5790E0380B}"/>
              </a:ext>
            </a:extLst>
          </p:cNvPr>
          <p:cNvGrpSpPr/>
          <p:nvPr/>
        </p:nvGrpSpPr>
        <p:grpSpPr>
          <a:xfrm>
            <a:off x="6352429" y="1860973"/>
            <a:ext cx="758399" cy="758399"/>
            <a:chOff x="6239301" y="1851202"/>
            <a:chExt cx="758399" cy="758399"/>
          </a:xfrm>
        </p:grpSpPr>
        <p:pic>
          <p:nvPicPr>
            <p:cNvPr id="28" name="Picture 27">
              <a:extLst>
                <a:ext uri="{FF2B5EF4-FFF2-40B4-BE49-F238E27FC236}">
                  <a16:creationId xmlns:a16="http://schemas.microsoft.com/office/drawing/2014/main" id="{82EC3925-42AB-8694-7DC6-2EBDED11A6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9301" y="1851202"/>
              <a:ext cx="758399" cy="758399"/>
            </a:xfrm>
            <a:prstGeom prst="rect">
              <a:avLst/>
            </a:prstGeom>
            <a:ln>
              <a:noFill/>
              <a:prstDash val="solid"/>
            </a:ln>
          </p:spPr>
        </p:pic>
        <p:cxnSp>
          <p:nvCxnSpPr>
            <p:cNvPr id="16" name="Straight Connector 15">
              <a:extLst>
                <a:ext uri="{FF2B5EF4-FFF2-40B4-BE49-F238E27FC236}">
                  <a16:creationId xmlns:a16="http://schemas.microsoft.com/office/drawing/2014/main" id="{252C3549-E3DC-1158-8EB0-83F64E8D855B}"/>
                </a:ext>
              </a:extLst>
            </p:cNvPr>
            <p:cNvCxnSpPr>
              <a:cxnSpLocks/>
            </p:cNvCxnSpPr>
            <p:nvPr/>
          </p:nvCxnSpPr>
          <p:spPr>
            <a:xfrm>
              <a:off x="6562725" y="1981200"/>
              <a:ext cx="9207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2F23989-C382-3743-D78B-0461D9C4B14E}"/>
                </a:ext>
              </a:extLst>
            </p:cNvPr>
            <p:cNvCxnSpPr>
              <a:cxnSpLocks/>
            </p:cNvCxnSpPr>
            <p:nvPr/>
          </p:nvCxnSpPr>
          <p:spPr>
            <a:xfrm>
              <a:off x="6535737" y="2019300"/>
              <a:ext cx="9207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7F75CF-A021-1F83-1F7D-0EA892F81B1D}"/>
                </a:ext>
              </a:extLst>
            </p:cNvPr>
            <p:cNvCxnSpPr>
              <a:cxnSpLocks/>
            </p:cNvCxnSpPr>
            <p:nvPr/>
          </p:nvCxnSpPr>
          <p:spPr>
            <a:xfrm>
              <a:off x="6489699" y="2109788"/>
              <a:ext cx="9207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665F520-7D9C-F82D-B5F7-C2F944B3B755}"/>
                </a:ext>
              </a:extLst>
            </p:cNvPr>
            <p:cNvCxnSpPr>
              <a:cxnSpLocks/>
            </p:cNvCxnSpPr>
            <p:nvPr/>
          </p:nvCxnSpPr>
          <p:spPr>
            <a:xfrm>
              <a:off x="6454775" y="2155825"/>
              <a:ext cx="9207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85E9A8-C9B8-B007-A317-28CF4E20583B}"/>
                </a:ext>
              </a:extLst>
            </p:cNvPr>
            <p:cNvCxnSpPr>
              <a:cxnSpLocks/>
            </p:cNvCxnSpPr>
            <p:nvPr/>
          </p:nvCxnSpPr>
          <p:spPr>
            <a:xfrm>
              <a:off x="6408737" y="2244725"/>
              <a:ext cx="92075"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4B45F6-322F-C902-B926-EB0DE693C20A}"/>
                </a:ext>
              </a:extLst>
            </p:cNvPr>
            <p:cNvCxnSpPr>
              <a:cxnSpLocks/>
            </p:cNvCxnSpPr>
            <p:nvPr/>
          </p:nvCxnSpPr>
          <p:spPr>
            <a:xfrm flipV="1">
              <a:off x="6489699" y="2344738"/>
              <a:ext cx="0" cy="39687"/>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B7C24C-4DC0-DA94-5772-11DCB740379F}"/>
                </a:ext>
              </a:extLst>
            </p:cNvPr>
            <p:cNvCxnSpPr>
              <a:cxnSpLocks/>
            </p:cNvCxnSpPr>
            <p:nvPr/>
          </p:nvCxnSpPr>
          <p:spPr>
            <a:xfrm flipV="1">
              <a:off x="6535737" y="2319338"/>
              <a:ext cx="0" cy="65087"/>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547B4DB-0644-8AB0-0BA6-CDE9C771DBC8}"/>
                </a:ext>
              </a:extLst>
            </p:cNvPr>
            <p:cNvCxnSpPr>
              <a:cxnSpLocks/>
            </p:cNvCxnSpPr>
            <p:nvPr/>
          </p:nvCxnSpPr>
          <p:spPr>
            <a:xfrm flipV="1">
              <a:off x="6581774" y="2292350"/>
              <a:ext cx="0" cy="92075"/>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9B52C78D-E3CB-EA44-7053-F7CEC728007E}"/>
              </a:ext>
            </a:extLst>
          </p:cNvPr>
          <p:cNvGrpSpPr/>
          <p:nvPr/>
        </p:nvGrpSpPr>
        <p:grpSpPr>
          <a:xfrm>
            <a:off x="6374503" y="2749434"/>
            <a:ext cx="767396" cy="767396"/>
            <a:chOff x="6230304" y="2762919"/>
            <a:chExt cx="767396" cy="767396"/>
          </a:xfrm>
        </p:grpSpPr>
        <p:pic>
          <p:nvPicPr>
            <p:cNvPr id="26" name="Picture 25">
              <a:extLst>
                <a:ext uri="{FF2B5EF4-FFF2-40B4-BE49-F238E27FC236}">
                  <a16:creationId xmlns:a16="http://schemas.microsoft.com/office/drawing/2014/main" id="{5E5D6642-BE5E-88E3-4257-18131E4D39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0304" y="2762919"/>
              <a:ext cx="767396" cy="767396"/>
            </a:xfrm>
            <a:prstGeom prst="rect">
              <a:avLst/>
            </a:prstGeom>
          </p:spPr>
        </p:pic>
        <p:cxnSp>
          <p:nvCxnSpPr>
            <p:cNvPr id="38" name="Straight Connector 37">
              <a:extLst>
                <a:ext uri="{FF2B5EF4-FFF2-40B4-BE49-F238E27FC236}">
                  <a16:creationId xmlns:a16="http://schemas.microsoft.com/office/drawing/2014/main" id="{DA5217F2-2386-F689-5CA3-753572707095}"/>
                </a:ext>
              </a:extLst>
            </p:cNvPr>
            <p:cNvCxnSpPr>
              <a:cxnSpLocks/>
            </p:cNvCxnSpPr>
            <p:nvPr/>
          </p:nvCxnSpPr>
          <p:spPr>
            <a:xfrm flipV="1">
              <a:off x="6699249" y="2865438"/>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420676-A384-0244-6223-969258B42FD2}"/>
                </a:ext>
              </a:extLst>
            </p:cNvPr>
            <p:cNvCxnSpPr>
              <a:cxnSpLocks/>
            </p:cNvCxnSpPr>
            <p:nvPr/>
          </p:nvCxnSpPr>
          <p:spPr>
            <a:xfrm flipV="1">
              <a:off x="6645119" y="2869120"/>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ABF3A4A-7765-552F-2B20-E1F9D506B3D5}"/>
                </a:ext>
              </a:extLst>
            </p:cNvPr>
            <p:cNvCxnSpPr>
              <a:cxnSpLocks/>
            </p:cNvCxnSpPr>
            <p:nvPr/>
          </p:nvCxnSpPr>
          <p:spPr>
            <a:xfrm flipV="1">
              <a:off x="6670674" y="2867533"/>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C895B46-DF10-4780-7376-B2411C68DDF2}"/>
                </a:ext>
              </a:extLst>
            </p:cNvPr>
            <p:cNvCxnSpPr>
              <a:cxnSpLocks/>
            </p:cNvCxnSpPr>
            <p:nvPr/>
          </p:nvCxnSpPr>
          <p:spPr>
            <a:xfrm flipV="1">
              <a:off x="6503986" y="2865438"/>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2D3C074-7589-FD94-F2A2-C77B6A78560E}"/>
                </a:ext>
              </a:extLst>
            </p:cNvPr>
            <p:cNvCxnSpPr>
              <a:cxnSpLocks/>
            </p:cNvCxnSpPr>
            <p:nvPr/>
          </p:nvCxnSpPr>
          <p:spPr>
            <a:xfrm flipV="1">
              <a:off x="6484935" y="2876551"/>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AC8016-8FA4-2238-0FDE-55F5DC7E75BA}"/>
                </a:ext>
              </a:extLst>
            </p:cNvPr>
            <p:cNvCxnSpPr>
              <a:cxnSpLocks/>
            </p:cNvCxnSpPr>
            <p:nvPr/>
          </p:nvCxnSpPr>
          <p:spPr>
            <a:xfrm>
              <a:off x="6451601" y="3027363"/>
              <a:ext cx="49211"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0431BA-58A3-20AF-4BAA-A4FF39C8EF1F}"/>
                </a:ext>
              </a:extLst>
            </p:cNvPr>
            <p:cNvCxnSpPr>
              <a:cxnSpLocks/>
            </p:cNvCxnSpPr>
            <p:nvPr/>
          </p:nvCxnSpPr>
          <p:spPr>
            <a:xfrm>
              <a:off x="6457948" y="3048000"/>
              <a:ext cx="53974" cy="0"/>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EE92B6A-3057-D12E-5DB2-23C098ED88B9}"/>
                </a:ext>
              </a:extLst>
            </p:cNvPr>
            <p:cNvCxnSpPr>
              <a:cxnSpLocks/>
            </p:cNvCxnSpPr>
            <p:nvPr/>
          </p:nvCxnSpPr>
          <p:spPr>
            <a:xfrm flipV="1">
              <a:off x="6627811" y="3325813"/>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CB2CD8D-AEC1-D866-719C-4C763B752759}"/>
                </a:ext>
              </a:extLst>
            </p:cNvPr>
            <p:cNvCxnSpPr>
              <a:cxnSpLocks/>
            </p:cNvCxnSpPr>
            <p:nvPr/>
          </p:nvCxnSpPr>
          <p:spPr>
            <a:xfrm flipV="1">
              <a:off x="6758200" y="3261299"/>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993DB9-7A49-2B3F-BAFD-51180DF0BA87}"/>
                </a:ext>
              </a:extLst>
            </p:cNvPr>
            <p:cNvCxnSpPr>
              <a:cxnSpLocks/>
            </p:cNvCxnSpPr>
            <p:nvPr/>
          </p:nvCxnSpPr>
          <p:spPr>
            <a:xfrm flipV="1">
              <a:off x="6500811" y="3326320"/>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668C7A6E-6ACF-B4A4-15F1-EF254C620C48}"/>
              </a:ext>
            </a:extLst>
          </p:cNvPr>
          <p:cNvGrpSpPr/>
          <p:nvPr/>
        </p:nvGrpSpPr>
        <p:grpSpPr>
          <a:xfrm>
            <a:off x="6384230" y="3549954"/>
            <a:ext cx="767395" cy="767395"/>
            <a:chOff x="6261422" y="3714351"/>
            <a:chExt cx="767395" cy="767395"/>
          </a:xfrm>
        </p:grpSpPr>
        <p:pic>
          <p:nvPicPr>
            <p:cNvPr id="24" name="Picture 23">
              <a:extLst>
                <a:ext uri="{FF2B5EF4-FFF2-40B4-BE49-F238E27FC236}">
                  <a16:creationId xmlns:a16="http://schemas.microsoft.com/office/drawing/2014/main" id="{4D3743EE-E6DE-2CB8-5B4F-D48B1C4507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61422" y="3714351"/>
              <a:ext cx="767395" cy="767395"/>
            </a:xfrm>
            <a:prstGeom prst="rect">
              <a:avLst/>
            </a:prstGeom>
          </p:spPr>
        </p:pic>
        <p:cxnSp>
          <p:nvCxnSpPr>
            <p:cNvPr id="51" name="Straight Connector 50">
              <a:extLst>
                <a:ext uri="{FF2B5EF4-FFF2-40B4-BE49-F238E27FC236}">
                  <a16:creationId xmlns:a16="http://schemas.microsoft.com/office/drawing/2014/main" id="{47B1BFF9-B2FF-BE57-7D0B-85350FF03A28}"/>
                </a:ext>
              </a:extLst>
            </p:cNvPr>
            <p:cNvCxnSpPr>
              <a:cxnSpLocks/>
            </p:cNvCxnSpPr>
            <p:nvPr/>
          </p:nvCxnSpPr>
          <p:spPr>
            <a:xfrm flipV="1">
              <a:off x="6511922" y="4244976"/>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41685E7-215A-74BD-8E39-E5EFE56F1A8C}"/>
                </a:ext>
              </a:extLst>
            </p:cNvPr>
            <p:cNvCxnSpPr>
              <a:cxnSpLocks/>
            </p:cNvCxnSpPr>
            <p:nvPr/>
          </p:nvCxnSpPr>
          <p:spPr>
            <a:xfrm flipV="1">
              <a:off x="6608760" y="4289140"/>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0B734A4-0BFE-F657-E8B3-A0500A74AD21}"/>
                </a:ext>
              </a:extLst>
            </p:cNvPr>
            <p:cNvCxnSpPr>
              <a:cxnSpLocks/>
            </p:cNvCxnSpPr>
            <p:nvPr/>
          </p:nvCxnSpPr>
          <p:spPr>
            <a:xfrm flipV="1">
              <a:off x="6562722" y="4277233"/>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8A1CA5-6855-D2A5-78D6-D4C178C84E9B}"/>
                </a:ext>
              </a:extLst>
            </p:cNvPr>
            <p:cNvCxnSpPr>
              <a:cxnSpLocks/>
            </p:cNvCxnSpPr>
            <p:nvPr/>
          </p:nvCxnSpPr>
          <p:spPr>
            <a:xfrm flipV="1">
              <a:off x="6697659" y="4016720"/>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A6D7885-7E6F-25C3-34FE-E1A70AB65AF0}"/>
                </a:ext>
              </a:extLst>
            </p:cNvPr>
            <p:cNvCxnSpPr>
              <a:cxnSpLocks/>
            </p:cNvCxnSpPr>
            <p:nvPr/>
          </p:nvCxnSpPr>
          <p:spPr>
            <a:xfrm flipV="1">
              <a:off x="6715123" y="4007417"/>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9DC0B11-88BA-B8AE-4A8C-5C65E1F67DE2}"/>
                </a:ext>
              </a:extLst>
            </p:cNvPr>
            <p:cNvCxnSpPr>
              <a:cxnSpLocks/>
            </p:cNvCxnSpPr>
            <p:nvPr/>
          </p:nvCxnSpPr>
          <p:spPr>
            <a:xfrm flipV="1">
              <a:off x="6670674" y="4007639"/>
              <a:ext cx="0" cy="64514"/>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3C25D3-B23E-959D-E422-D5F4B4CA4B16}"/>
                </a:ext>
              </a:extLst>
            </p:cNvPr>
            <p:cNvCxnSpPr>
              <a:cxnSpLocks/>
            </p:cNvCxnSpPr>
            <p:nvPr/>
          </p:nvCxnSpPr>
          <p:spPr>
            <a:xfrm flipH="1" flipV="1">
              <a:off x="6758200" y="4244976"/>
              <a:ext cx="45822" cy="197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2B5466B-C441-6D06-ADAB-6534C658A3B0}"/>
                </a:ext>
              </a:extLst>
            </p:cNvPr>
            <p:cNvCxnSpPr>
              <a:cxnSpLocks/>
            </p:cNvCxnSpPr>
            <p:nvPr/>
          </p:nvCxnSpPr>
          <p:spPr>
            <a:xfrm flipH="1" flipV="1">
              <a:off x="6781111" y="4225197"/>
              <a:ext cx="45822" cy="197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A397172-D00A-5B74-9C84-41859F956AE0}"/>
                </a:ext>
              </a:extLst>
            </p:cNvPr>
            <p:cNvCxnSpPr>
              <a:cxnSpLocks/>
            </p:cNvCxnSpPr>
            <p:nvPr/>
          </p:nvCxnSpPr>
          <p:spPr>
            <a:xfrm flipH="1" flipV="1">
              <a:off x="6781111" y="4185639"/>
              <a:ext cx="45822" cy="197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317AC72-D7A8-DCA2-1341-DBAA99004C83}"/>
                </a:ext>
              </a:extLst>
            </p:cNvPr>
            <p:cNvCxnSpPr>
              <a:cxnSpLocks/>
            </p:cNvCxnSpPr>
            <p:nvPr/>
          </p:nvCxnSpPr>
          <p:spPr>
            <a:xfrm flipH="1" flipV="1">
              <a:off x="6489914" y="3949995"/>
              <a:ext cx="45822" cy="197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4D55E15-A55E-1F78-93BF-1AB0D0D12004}"/>
                </a:ext>
              </a:extLst>
            </p:cNvPr>
            <p:cNvCxnSpPr>
              <a:cxnSpLocks/>
            </p:cNvCxnSpPr>
            <p:nvPr/>
          </p:nvCxnSpPr>
          <p:spPr>
            <a:xfrm flipH="1" flipV="1">
              <a:off x="6428690" y="4122224"/>
              <a:ext cx="45822" cy="19779"/>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4021FF4-0298-3487-4AB7-CFD1BCEE3B26}"/>
                </a:ext>
              </a:extLst>
            </p:cNvPr>
            <p:cNvCxnSpPr>
              <a:cxnSpLocks/>
            </p:cNvCxnSpPr>
            <p:nvPr/>
          </p:nvCxnSpPr>
          <p:spPr>
            <a:xfrm flipV="1">
              <a:off x="6645119" y="3851106"/>
              <a:ext cx="52540" cy="40006"/>
            </a:xfrm>
            <a:prstGeom prst="line">
              <a:avLst/>
            </a:prstGeom>
            <a:ln w="31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3B4700BF-DA72-D6B6-87EB-4D984691C161}"/>
              </a:ext>
            </a:extLst>
          </p:cNvPr>
          <p:cNvSpPr txBox="1"/>
          <p:nvPr/>
        </p:nvSpPr>
        <p:spPr>
          <a:xfrm>
            <a:off x="1527320" y="2903032"/>
            <a:ext cx="1033318" cy="523220"/>
          </a:xfrm>
          <a:prstGeom prst="rect">
            <a:avLst/>
          </a:prstGeom>
          <a:noFill/>
        </p:spPr>
        <p:txBody>
          <a:bodyPr wrap="square">
            <a:spAutoFit/>
          </a:bodyPr>
          <a:lstStyle/>
          <a:p>
            <a:r>
              <a:rPr lang="fr-FR" sz="2800" dirty="0">
                <a:latin typeface="Aptos Display" panose="020B0004020202020204" pitchFamily="34" charset="0"/>
              </a:rPr>
              <a:t>YOLO</a:t>
            </a:r>
          </a:p>
        </p:txBody>
      </p:sp>
    </p:spTree>
    <p:extLst>
      <p:ext uri="{BB962C8B-B14F-4D97-AF65-F5344CB8AC3E}">
        <p14:creationId xmlns:p14="http://schemas.microsoft.com/office/powerpoint/2010/main" val="630663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TotalTime>
  <Words>2226</Words>
  <Application>Microsoft Office PowerPoint</Application>
  <PresentationFormat>Grand écran</PresentationFormat>
  <Paragraphs>257</Paragraphs>
  <Slides>27</Slides>
  <Notes>26</Notes>
  <HiddenSlides>7</HiddenSlides>
  <MMClips>1</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27</vt:i4>
      </vt:variant>
    </vt:vector>
  </HeadingPairs>
  <TitlesOfParts>
    <vt:vector size="43" baseType="lpstr">
      <vt:lpstr>Aptos Display</vt:lpstr>
      <vt:lpstr>Arial</vt:lpstr>
      <vt:lpstr>Arial Black</vt:lpstr>
      <vt:lpstr>Bahnschrift</vt:lpstr>
      <vt:lpstr>Bahnschrift Light SemiCondensed</vt:lpstr>
      <vt:lpstr>Calibri</vt:lpstr>
      <vt:lpstr>Calibri (Body)</vt:lpstr>
      <vt:lpstr>Calibri Light</vt:lpstr>
      <vt:lpstr>Cascadia Code</vt:lpstr>
      <vt:lpstr>Comic Sans MS</vt:lpstr>
      <vt:lpstr>Josefin Sans</vt:lpstr>
      <vt:lpstr>Lucida Bright</vt:lpstr>
      <vt:lpstr>Times New Roman</vt:lpstr>
      <vt:lpstr>Verdana</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Lafraouzi</dc:creator>
  <cp:lastModifiedBy>mouhssine</cp:lastModifiedBy>
  <cp:revision>251</cp:revision>
  <dcterms:created xsi:type="dcterms:W3CDTF">2024-06-25T03:38:15Z</dcterms:created>
  <dcterms:modified xsi:type="dcterms:W3CDTF">2024-10-13T10:59:13Z</dcterms:modified>
</cp:coreProperties>
</file>